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9.xml" ContentType="application/inkml+xml"/>
  <Override PartName="/ppt/notesSlides/notesSlide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4"/>
  </p:notesMasterIdLst>
  <p:handoutMasterIdLst>
    <p:handoutMasterId r:id="rId55"/>
  </p:handoutMasterIdLst>
  <p:sldIdLst>
    <p:sldId id="361" r:id="rId2"/>
    <p:sldId id="274" r:id="rId3"/>
    <p:sldId id="308" r:id="rId4"/>
    <p:sldId id="257" r:id="rId5"/>
    <p:sldId id="261" r:id="rId6"/>
    <p:sldId id="262" r:id="rId7"/>
    <p:sldId id="263" r:id="rId8"/>
    <p:sldId id="264" r:id="rId9"/>
    <p:sldId id="273" r:id="rId10"/>
    <p:sldId id="378" r:id="rId11"/>
    <p:sldId id="276" r:id="rId12"/>
    <p:sldId id="363" r:id="rId13"/>
    <p:sldId id="383" r:id="rId14"/>
    <p:sldId id="380" r:id="rId15"/>
    <p:sldId id="381" r:id="rId16"/>
    <p:sldId id="384" r:id="rId17"/>
    <p:sldId id="385" r:id="rId18"/>
    <p:sldId id="364" r:id="rId19"/>
    <p:sldId id="366" r:id="rId20"/>
    <p:sldId id="372" r:id="rId21"/>
    <p:sldId id="427" r:id="rId22"/>
    <p:sldId id="310" r:id="rId23"/>
    <p:sldId id="312" r:id="rId24"/>
    <p:sldId id="313" r:id="rId25"/>
    <p:sldId id="314" r:id="rId26"/>
    <p:sldId id="315" r:id="rId27"/>
    <p:sldId id="316" r:id="rId28"/>
    <p:sldId id="317" r:id="rId29"/>
    <p:sldId id="318" r:id="rId30"/>
    <p:sldId id="326" r:id="rId31"/>
    <p:sldId id="328" r:id="rId32"/>
    <p:sldId id="329" r:id="rId33"/>
    <p:sldId id="331" r:id="rId34"/>
    <p:sldId id="344" r:id="rId35"/>
    <p:sldId id="345" r:id="rId36"/>
    <p:sldId id="362" r:id="rId37"/>
    <p:sldId id="346" r:id="rId38"/>
    <p:sldId id="347" r:id="rId39"/>
    <p:sldId id="376" r:id="rId40"/>
    <p:sldId id="348" r:id="rId41"/>
    <p:sldId id="349" r:id="rId42"/>
    <p:sldId id="350" r:id="rId43"/>
    <p:sldId id="351" r:id="rId44"/>
    <p:sldId id="431" r:id="rId45"/>
    <p:sldId id="433" r:id="rId46"/>
    <p:sldId id="353" r:id="rId47"/>
    <p:sldId id="375" r:id="rId48"/>
    <p:sldId id="354" r:id="rId49"/>
    <p:sldId id="355" r:id="rId50"/>
    <p:sldId id="358" r:id="rId51"/>
    <p:sldId id="359" r:id="rId52"/>
    <p:sldId id="435" r:id="rId5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Verdan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8">
          <p15:clr>
            <a:srgbClr val="A4A3A4"/>
          </p15:clr>
        </p15:guide>
        <p15:guide id="2" pos="2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3300"/>
    <a:srgbClr val="800080"/>
    <a:srgbClr val="00FFFF"/>
    <a:srgbClr val="FF00FF"/>
    <a:srgbClr val="003399"/>
    <a:srgbClr val="FF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4" autoAdjust="0"/>
    <p:restoredTop sz="86346" autoAdjust="0"/>
  </p:normalViewPr>
  <p:slideViewPr>
    <p:cSldViewPr>
      <p:cViewPr varScale="1">
        <p:scale>
          <a:sx n="95" d="100"/>
          <a:sy n="95" d="100"/>
        </p:scale>
        <p:origin x="2172" y="84"/>
      </p:cViewPr>
      <p:guideLst>
        <p:guide orient="horz" pos="2138"/>
        <p:guide pos="2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340"/>
    </p:cViewPr>
  </p:sorterViewPr>
  <p:notesViewPr>
    <p:cSldViewPr>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12437FF-BAFF-9B3A-E98C-B453C18473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a:extLst>
              <a:ext uri="{FF2B5EF4-FFF2-40B4-BE49-F238E27FC236}">
                <a16:creationId xmlns:a16="http://schemas.microsoft.com/office/drawing/2014/main" id="{F3742D52-6EF8-5481-6925-0B8F1F157F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19375C1F-2804-4EEB-86FC-6706687BD9CE}" type="datetimeFigureOut">
              <a:rPr lang="zh-CN" altLang="en-US"/>
              <a:pPr>
                <a:defRPr/>
              </a:pPr>
              <a:t>2023/10/6</a:t>
            </a:fld>
            <a:endParaRPr lang="zh-CN" altLang="en-US"/>
          </a:p>
        </p:txBody>
      </p:sp>
      <p:sp>
        <p:nvSpPr>
          <p:cNvPr id="4" name="页脚占位符 3">
            <a:extLst>
              <a:ext uri="{FF2B5EF4-FFF2-40B4-BE49-F238E27FC236}">
                <a16:creationId xmlns:a16="http://schemas.microsoft.com/office/drawing/2014/main" id="{BF7898D5-6ED5-00A5-1FF4-A7F1BFC70B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a:extLst>
              <a:ext uri="{FF2B5EF4-FFF2-40B4-BE49-F238E27FC236}">
                <a16:creationId xmlns:a16="http://schemas.microsoft.com/office/drawing/2014/main" id="{0AC6FF6A-0B1C-EEE9-EFBD-B992FC825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E14600F7-296A-4BE0-B5D1-1E0EF75A291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FF0000"/>
    </inkml:brush>
  </inkml:definitions>
  <inkml:trace contextRef="#ctx0" brushRef="#br0">510 1120,'25'0,"-1"0,-24 24,25-24,0 0,0 0,-1 0,-24 24,25-24,-25 24,25-24,-1 0,1 0,0 0,0 0,-25 24,24-24,1 0,0 0,-1 0,1 0,0 0,-25 24,24-24,1 0,0 0,0 0,-1 0,1 0,0 0,24 0,-24 0,0 0,-1 0,1 0,0 0,-1 0,26 0,-25 0,-1 0,1 0,0 0,-1 0,1 0,25 0,-26 0,1 0,0 0,-1 0,1 0,0 0,-1 0,26 0,-25 0,-1 0,1-48,0 48,-1 0,1 0,-25-48,25 48,0 0,-1 0,-24-48,25 48,0 0,-1 0,1 0,-25-49,25 49,0 0,-1 0,-24-48,25 48,0 0,-1 0,1-48,0 48,-1 0,1 0,25-48,-26 48,1 0,-25-48,25 48,-1 0,1-48,0 48,24 0,1 0,-1 0,-24 0,0 0,49 0,-50 0,1-48,0 48,0 0,-1 0,26 0,-26 0,-24-48,25 48,24 0,-24 0,0 0,49-49,-49 49,24 0,1 0,-1 0,-24 0,-1 0,51-48,-51 48,1 0,0 0,-1 0,1 0,25 0,-26 0,1 0,0 0,24 0,0 0,1-48,-25 48,-1 0,1 0,24 0,-24 0,0 0,0 0,-1 0,1 0,0 0,24 0,-24 0,0 0,-1 0,26 0,-1 0,-24 0,-1 0,1 0,0 0,0 0,-1 0,1 0,24 0,-24 0,0 0,0 0,-1 0,1 0,0 0,24 0,-24 0,0 0,-1 0,1 0,0 0,49 0,-49 0,24 0,-24 0,24-48,-24 48,-1 0,1 0,25 0,-26 0,50 0,-49 0,25 0,-1 0,0 0,-24 0,0 0,0 0,24 0,-24 0,-1 0,1 0,0 0,0 0,-1 24,26-24,-1 0,-24 0,49 0,-49 0,-1 0,1 0,0 0,-1 0,1 0,0 0,24 0,-24 0,0 0,-1 0,1 0,0 0,0 0,24 0,-24 0,-1 0,1 0,24 0,26 0,-51 0,50 0,-49-48,0 48,0 0,-1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9-05-20T10:49:20"/>
    </inkml:context>
    <inkml:brush xml:id="br0">
      <inkml:brushProperty name="width" value="0.09701" units="cm"/>
      <inkml:brushProperty name="height" value="0.09701" units="cm"/>
      <inkml:brushProperty name="color" value="#FF6600"/>
      <inkml:brushProperty name="fitToCurve" value="1"/>
    </inkml:brush>
  </inkml:definitions>
  <inkml:trace contextRef="#ctx0" brushRef="#br0">10775 1131,'0'0,"0"20,0-20,0 20,0 19,0-39,0 20,0 0,0 0,0 0,0-20,0 20,0 0,0-20,0 19,0 1,0-20,0 20,0 0,0-20,0 0,0 20,0-20,0 20,0-20,0 19,0-19,0 20,0 0,0-20,0 20,0-20,0 40,0-40,0 20,0-20,0 19,0-19,0 20,0 0,0-20,0 20,0-20,0 20,0-20,0 20,0-1,0-19,0 0,0 20,0-20,0 20,0-20,0 20,0-20,0 20,0 0,0-20,0 19,0-19,0 20,0-20,0 20,0 0,0-20,0 20,0-20,0 0,0 20,0-20</inkml:trace>
  <inkml:trace contextRef="#ctx0" brushRef="#br0">10735 1131,'0'20,"0"-20,0 20,0-20,0 20,0-1,0 21,0-40,0 40,0-20,0 19,0-39,0 20,0 0,0-20,0 20,0 0,0 0,0-20,0 19,0-19,0 20,0 0,0-20,0 20,0-20,0 20,0-20,0 20,0 0,0-1,0-19,0 20,0 0,0-20,0 20,0-20,0 20,0-20,0 20,0-1,0-19,0 20,0-20,0 20,0-20,0 20,0-20,0 20,0 0,0-20,0 19,0 1,0 0,0-40,0 40,0-20,0 20,0-20,0 20,0 0,0-20,0 0,0 20</inkml:trace>
  <inkml:trace contextRef="#ctx0" brushRef="#br0">10735 1131,'0'0,"20"0,-20 0,20 0,-20 0,20 0,-20 0,20 0,0 0,-20 0,0 20,0-20,0 20,0 0,0-1,0-19,0 0,0 20,0-20,0 20,0 0,0 0,0-20,0 20,0-20,0 20,0-20,0 19,0 1,0-20,0 20,0-20,0 20,0-20,0 20,0 0,0-40,0 20,0 20,0-20,0 19,0-19,0 0,0 20,0-20,0 20,0-20,0 20,0-20,0 20,0 0,0-20,0 20,0-20,0 19,0-19,0 20,0 0,0-20,0 20,0-20,0 20,0-20,0 20,0-1,0 1,0-20,0 20,0 0,0-20,0 20,0-20,0 20,0-20,0 19,0 1,0 0,0-20,0 0,0 0,0 20,0-20,0 20,0-20,0 20,0-20,0 20,0-1,0-19,-20 0,0 0,20 0,-20 0,20 0,-20 0,20 0,-20 0,1 0,19 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9-05-20T10:49:20"/>
    </inkml:context>
    <inkml:brush xml:id="br0">
      <inkml:brushProperty name="width" value="0.09701" units="cm"/>
      <inkml:brushProperty name="height" value="0.09701" units="cm"/>
      <inkml:brushProperty name="fitToCurve" value="1"/>
    </inkml:brush>
    <inkml:brush xml:id="br1">
      <inkml:brushProperty name="width" value="0.09701" units="cm"/>
      <inkml:brushProperty name="height" value="0.09701" units="cm"/>
      <inkml:brushProperty name="color" value="#CC0000"/>
      <inkml:brushProperty name="fitToCurve" value="1"/>
    </inkml:brush>
  </inkml:definitions>
  <inkml:trace contextRef="#ctx0" brushRef="#br0">11410 1191,'0'0,"-20"19,20-19,0 20,0-20,0 20,0-20,0 20,0 0,0-20,0 20,0-20,0 20,0-20,0 19,0 1,0-20,0 20,0-20,0 20,0-20,0 20,0 0,0-20,0 19,0-19,0 20,0-20,0 20,0 0,0-20,0 20,0-20,0 20,0-20,0 20,0-1,0-19,0 20,0-20,0 20,0 20,0-20,0-1,0 1,0-20,0 40,0-40,0 20,0 0,0-1,0-19,0 20,0-20,0 20,0-20,0 20,0 0,0-20,0 20,0-40,0 0</inkml:trace>
  <inkml:trace contextRef="#ctx0" brushRef="#br0">11331 1151,'0'0,"0"20,-20-20,20 0,0 20,0-20,0 19,0-19,0 20,0-20,0 20,0 0,0-20,0 20,0-20,0 20,0-20,0 20,0-1,0-19,0 20,0-20,0 20,0-20,0 20,0 0,0-20,0 20,0-20,0 19,0-19,0 20,0 0,0-20,0 20,0-20,0 20,0-20,0 20,0 0,0-20,0 19,0-19,0 20,0-20,0 20,0 0,0 0,0-20,0 20,0-20,0 19,0 1,0-20,0 20,0-20,0 20,0-20,0 20,0 0,0-20,0 19,0-19,0 0,0 0,0 20,0-20,0 0,0 0,0 20,0-20,0 20,0-20,0 20,0-20,0 0,0 20,0-20,0 20,0-20,20-20,-20 20,20 0,-20 0,0 0,0 20,0-20,19 0</inkml:trace>
  <inkml:trace contextRef="#ctx0" brushRef="#br0">11351 1191,'0'-20,"0"20,19 0,-19 0,20 0,-20 0,20 0,-20 0,0 20,0-20,0 19,0-19,0 20,0-20,0 20,0 0,0-20,0 20,0-20,0 20,0-20,0 20,0-1,0-19,0 20,0-20,0 20,0-20,0 20,0 0,0-20,0 20,0-20,0 19,0-19,0 20,0 0,0-20,0 20,0-20,0 20,0-20,0 20,0 0,0-20,0 19,0-19,0 20,0-20,0 0,0 20,0-20,0 20,0-20,0 20,0-20,0 20,0-1,0-19,0 20,0 0,0 0,0-20,0 20,0-20,0 20,0-20,0 19,0 1,0-20,0 20,0-20,0 20,0-20,-20 0,20 0,0 20,0-20,0 20,0-20,0 20</inkml:trace>
  <inkml:trace contextRef="#ctx0" brushRef="#br0">11311 1984,'0'0,"20"0,-20 0,20 0,-20 0,19 0,-19 0,20 0,0 0,-20 0,20 0</inkml:trace>
  <inkml:trace contextRef="#ctx0" brushRef="#br1">11906 1111,'20'0,"-20"20,0-20,0 20,0-20,0 20,0-20,0 20,0-20,0 0,0 19,0-19,0 20,0-20,0 20,0-20,0 20,0 0,0-20,0 20,0-20,0 20,0-20,0 19,0 1,0-20,0 20,0-20,0 20,0-20,0 20,0 0,0-20,0 19,0-19,0 20,0-20,0 20,0 0,0-20,0 20,0-20,0 20,0-20,0 20,0-1,0-19,0 20,0-20,0 20,0-20,0 40,0-40,0 20,0-20,0 19,0-19,0 40,0-40,0 20,0-20,0 20,0 0,0-20,0 19,0-19,0 20,0-20,0 20,0-20,0 20,0 0,0-20,0 20,0-20,0 20</inkml:trace>
  <inkml:trace contextRef="#ctx0" brushRef="#br1">11847 1111,'0'0,"20"0,-20 0,19 0,-19 0,20 0,-20 0,20 0,0 0,-20 0,20 0,-20 0,0 0,0 0,0 0,0 20,0-20,0 20,0-20,0 20,0-20,0 20,0-1,0 1,0-20,0 20,0 0,0-20,0 20,0-20,0 20,0 0,0-1,0-19,0 20,0-20,0 20,0-20,0 20,0 0,0-20,0 20,0-20,0 19,0-19,0 20,0 0,0-20,0 20,0-20,0 20,0-20,0 0,0 0,0 20,0-20,0 20,0-20,0 19,0-19,0 40,0-40,0 20,0-20,0 20,0 0,0-20,0 19,0-19,0 20,0-20,0 20,0 0,0-20,0 20,0-20,0 0,0 0,0 20,0-20,0 19,0 1,0 0,0-20,0 20,0-20,-40-40,40 1</inkml:trace>
  <inkml:trace contextRef="#ctx0" brushRef="#br1">11867 1072,'0'0,"0"19,0-19,0 20,0 0,0 0,0-20,0 20,0-20,0 20,0-1,0 1,0-20,0 20,0-20,0 20,0-20,0 20,0 0,0-20,0 20,0-1,0 1,0-20,0 20,0-20,0 20,0-20,0 20,0 0,0-1,0-19,0 0,0 20,0 0,0 0,0 0,0-20,-20 20,20-20,0 20,0-20,0 19,0 1,0 0,0-20,0 20,0 0,0 0,0-1,0 1,0 0,0-20,0 40,0-40,0 20,0 19,0-39,0 40,0-40,0 0,0 0,0 20,0-20,0 20,0-20,0 20,0-20,0 19,0 1,0-20,0 0,20 0,-20 0,0 0,0 0,0 0,19 0,-19 0,20 0,-20 0,20 0,-20 0,20 0,0 0,-20 0,0 0,0-20,-20-19,0 19</inkml:trace>
  <inkml:trace contextRef="#ctx0" brushRef="#br1">11867 1111,'0'0,"19"0,-19 0,20 0,-20 0,20 0,0 0,0 0,-20 0,20 0,-20 0,0 0,0 20,0-20,0 20,0-20,0 20,0 0,0-1,0 1,0 0,0 0,0-20,0 20,-20-40,20 20,0 20,0-20,0 20,0-20,0 20,0-20,0 19,0 1,0-20,0 20,0-20,0 20,0-20,0 20,0 0,0-20,0 19,0-19,0 20,0 0,0 0,0-20,0 20,0-20,0 0,0 0,0 20,0-20,0 0,0 0,0 20,0-20,0 19,0-19,0 20,0-20,0 20,0 0,0-20,0 20,0-20,0 20,0-20,0 19,0 1,0-20,0 20,0 0,0 0,0-20,0 20,0-20,0 19,0-19,0 0,0 0,0 20,0-20,0 20,0-20,-20-20,0 0</inkml:trace>
  <inkml:trace contextRef="#ctx0" brushRef="#br1">12025 1111,'0'0,"0"0,0 20,0-20,0 0,0 20,0-20,0 20,0-20,0 20,0-20,0 19,0 1,0-20,0 0,0 0,0 20,0-20,0 20,0-20,0 20,0-20,0 0,0 0,0 20,0-20,0 20,0-20,0 19,0-19,0 20,0 0,0-20,0 20,0-20,0 20,0-20,0 0,0 20,0-1,0-19,0 20,0 0,0-20,0 20,0-20,0 20,0-20,0 20,0 0,0-20,0 19,0-19,0 20,0-20,0 40,0-40,0 20,0-20,0 20,0-20,0 19,0 1,0-20,0 20,0-20,0 20,0-20,0 0,0 20,0-20,0 20,0-20,0 19,0-19,0 20,0 0,0-20,0 20,0-20,0 0,0 20,0-20,0 20,0-20,0 20,0-20,0 19,0-58,0 39</inkml:trace>
  <inkml:trace contextRef="#ctx0" brushRef="#br1">11867 1131,'0'0,"0"20,0-20,0 20,0-20,0 20,0-20,0 19,0 1,0-20,0 20,0-20,0 20,0-20,0 20,0 0,0-20,0 20,0-20,0 19,0-19,0 20,0 0,0-20,0 20,0-20,0 20,0-20,0 20,0-1,0-19,0 20,0-20,0 20,0-20,0 0,-20 0,20 0,0 20,0-20,0 20,0 0,0 0,0-20,0 19,0-19,0 20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17537 15180</inkml:trace>
  <inkml:trace contextRef="#ctx0" brushRef="#br0">17537 15180,'0'0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171 159,'24'21,"0"-21,0 0,0 0,49 21,-25-21,24 0,25 21,-25-21,-48 21,24-21,-23 21,-1-21,24 0,-24 0,0 0,0 0,0 0,0 0,1 0,23 0,-48-42,24 42,-24-42</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245 155,'23'0,"0"0,1 0,-1 0,0 0,-23 23,24-23,-1 0,-23 23,23-23,0 0,-23 23,24-23,-1 0,-23 23,23-23,-23 23,24-23,-24 23,0 1,-47-24,47 23,-47-23,24 0,0 0,23 23,-47-23,47 23,-46-23,46 23,-47-23,47 23,-47-23,24 0,23 23</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181 195,'22'0,"1"0,-1 0,0 0,1 0,-1 0,0 0,23 0,-90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218 195,'0'23,"-33"-23,33 24,0-1,0 1,0-1,0 1,0-1,0 47,0-46,0-1,0 1,0-1,0 1,0 23</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177 214,'23'0,"0"0,0 0,0 0,0 0,-23 17,23-17,0 0,1 0,-1 0,-23 16,23-16,0 0,0 0,0 0,0 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201 210,'0'23,"0"0,0 0,0-1,0 1,0 0,0 0,0 23,0-24,0 1,0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347 163,'24'0,"0"0,1 0,-1 0,0 0,49 0,-49 17,25-17,23 0,-23 0,24 16,-1-16,-47 0,-1 0,0 0,0 0,1 0,-1 0,24 0,-23 0,-1 0,0 0,0 0,1 0,-1 0,24 0,-23 0,-1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
  </inkml:definitions>
  <inkml:trace contextRef="#ctx0" brushRef="#br0">512 566,'25'0,"-1"0,1 0,0 0,0 0,-1 0,1 0,24 0,-24 0,25 0,-26 0,50 0,-24 0,-26 0,51 0,-26 0,25 0,0 0,-49 0,24 0,-24 0,0 0,0 0,24 0,-24 0,-1 0,1 0,0 0,0 24,-1-24,50 0,-49 0,0 0,49 0,-49 24,24-24,-24 0,-1 24,51-24,-51 0,26 24,24-24,0 0,25 0,-25 24,-25-24,26 0,-51 24,1-24,0 0,-1 0,1 24,25-24,-26 0,26 24,24-24,-50 0,26 25,-25-25,24 0,-24 0,-1 0,1 0,-25 24,25-24,0 0,-1 0,1 24,24-24,26 24,-1-24,-50 0,26 24,-1-24,-24 0,0 24,-1-24,1 0,0 24,0-24,24 0,-24 24,24-24,-24 0,-1 24,51-24,-51 0,1 24,0-24,-1 24,1-24,25 24,-1-24,-24 0,-1 24,1-24,25 24,-26-24,1 0,0 24,24-24,1 24,-26-24,1 0,24 25,-24-25,49 0,-49 24,24-24,1 24,-1-24,-24 24,49-24,-49 24,24-24,25 0,-24 24,-1-24,1 0,-26 0,1 0,0 0,-1 0,26 0,-25 0,-1 0,1 0,0 0,49 0,-49 24,-1-24,1 0,0 0,-1 0,1 0,24 0,-24 0,25 0,24 0,-50 0,1 0,0 0,0 0,-1 0,1 0,24 0,-24 0,25 0,-26 0,1 24,24-24,-24 0,0 0,0 0,-1 0,1 0,0 0,24 0,-24 0,0 0,-1 0,1 0,0 0,-1 0,26 0,-26 0,1 0,25 0,24 0,-25 0,-24 0,24 0,-49-48</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377 154,'23'0,"0"0,-23 23,23-23,0 0,-23 24,23-24,-23 23,23-23,0 23,0 1,0-24,-23 23,23-23,-23 23,23-23,-23 24,23-24,-23 23,0 1,0-1,0 0,-46-23,46 24,-46-24,23 0,23 23,-46-23,46 23,-46-23,46 24</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359 226,'22'0,"0"0,0 0,-22-33,22 33,0 0,0 0,0 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418 193,'0'24,"0"-1,0 1,0 0,0-1,0 1,0 0,0 23,0-23,0 0,0-1,0 1,0 0,0-1,0 25,0-25,0 1,0 0,0-1,-37-23,18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358 212,'23'0,"1"0,-1 0,1 0,-1 0,1 0,-1 0,24 0,-24 0,1 0,-1 0,1 0,-1 0,1 0,23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385 200,'23'0,"1"0,-1 0,0 0,1 0,-1 0,24 23,-24-23,-23 23,23-23,0 0,-23 24,0-1,0 0,0 0,0 0,0 1,-46-24,46 23,0 0,-47-23,47 23,-46-23,46 23,-47-23,47 24,-47-24,71 0,-1 23,24-23,23 0,-24 0,24 0,-47 0,1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282 196,'0'24,"0"0,0 0,0-1,19 1,-19 0,0 0,0 24,19-24,-19-1,0 1,0 0,0 0,0 0,18-24,-18 24,0-1,0 1,0 0,0 0,0 0,0 0,0 23,0-23,0 0,0-72,0 25</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279 274,'0'23,"23"-23,1 24,-24-1,23-23,-23 23,24-23,-24 24,0-1,23 1,-23-1,24 0,-24 1,23-24,-23 23,24 0,-24 1,23-24,0 0,-23-47,0 24,24-1,-24 1,0 0,23-1,-23 1,24 23,-24-47,23 47,-23-47,24 47,-24-46,23 46,-23-47,24 47</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296 225,'21'0,"1"0,-1 0,0 0,0 0,1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298 227,'0'23,"17"-23,-17 24,0-1,0 0,0 1,0-1,16-23,-16 23,0 1,0-1,0 0,0 0,0 1,0-1,0 24,-33-47</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289 368,'0'-43,"24"43,-1 0,1 0,-24-43,23 43,1 0,0 0,-1 0,-23-43,24 43,0 0,-1 0,1 0,-1 0,1 0,0 0,23 0,-23 0,-1 0,1 0,-1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00B050"/>
    </inkml:brush>
  </inkml:definitions>
  <inkml:trace contextRef="#ctx0" brushRef="#br0">759 524,'21'0,"-21"24,0 0,20-24,-20 24,21 0,-21 0,0 0,0 0,0 0,0 0,0 24,0-24,21 0,-21 0,0 0,0 0,0 0,0 24,0-24,20 0,-20 0,0 0,0 0,0 0,0 24,0-24,0 0,0-72</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5:37:02"/>
    </inkml:context>
    <inkml:brush xml:id="br0">
      <inkml:brushProperty name="width" value="0.09701" units="cm"/>
      <inkml:brushProperty name="height" value="0.09701" units="cm"/>
      <inkml:brushProperty name="color" value="#FF0000"/>
    </inkml:brush>
  </inkml:definitions>
  <inkml:trace contextRef="#ctx0" brushRef="#br0">361 231,'24'0,"-1"0,0 0,0 0,0 0,-23 24,24-24,-1 0,-23 23,23-23,-23 24,0 0,0-1,0 1,0 0,-46-24,46 23,-47-23,47 24,-46-24,69 0,0 0,0 0,1 0,-24 24,23-24,0 0,0 0,0 0,-23 24,0-1,24-23,-24 24,0 0,23-24,-23 23,0 1,-47-24,47 24,-46-24,46 23,-46-23,22 0,24 24,-46-24,46 24,-46-24,22 0,24 23,-46-23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0000"/>
      <inkml:brushProperty name="fitToCurve" value="1"/>
    </inkml:brush>
  </inkml:definitions>
  <inkml:trace contextRef="#ctx0" brushRef="#br0">17537 15180</inkml:trace>
  <inkml:trace contextRef="#ctx0" brushRef="#br0">17537 15180,'0'0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9773 6325,'0'0,"0"0,0 0,25 0,0 25,24 0,-24 0,25 49,-1-49,-24 24,-25-24,50 0,-50 0,0-25,25 25,-25-25,0 24,0-24,0 25,0-25,0-25,0 1,0 24,24-25,-24-25,50 1,-25 24</inkml:trace>
  <inkml:trace contextRef="#ctx0" brushRef="#br0">10244 6424,'50'-49,"0"-1,-26-24,1 74,-25-25,0 0</inkml:trace>
  <inkml:trace contextRef="#ctx0" brushRef="#br0">10740 6350</inkml:trace>
  <inkml:trace contextRef="#ctx0" brushRef="#br0">10740 6350,'0'0,"25"0,0 0,25 0,-1 0,1 0,-1 0,-24 0,0 0,0 0,-25 0,-25 0,0 0,25 0,-25 0,1 0,-1 25,25-25,-25 25,25-25,0 0,0 24,0-24,0 25,0-25,0 0,0 0,0 25,0-25,0 25,0-25,0 49,0-49</inkml:trace>
  <inkml:trace contextRef="#ctx0" brushRef="#br0">10914 6573,'0'50,"0"-25,0 24,0-24</inkml:trace>
  <inkml:trace contextRef="#ctx0" brushRef="#br0">10914 6896,'0'25,"0"24,0 1,0-1,0 1,0-50,0 25,-25 0,25-1,0 1,0-25,-25 0</inkml:trace>
  <inkml:trace contextRef="#ctx0" brushRef="#br0">10691 7218,'-25'0</inkml:trace>
  <inkml:trace contextRef="#ctx0" brushRef="#br0">10666 7218</inkml:trace>
  <inkml:trace contextRef="#ctx0" brushRef="#br0">10666 7218,'0'0</inkml:trace>
  <inkml:trace contextRef="#ctx0" brushRef="#br0">10691 7218,'25'0,"24"0,26 0,-26 0,1 0,-1 0,-24-25,-25 25</inkml:trace>
  <inkml:trace contextRef="#ctx0" brushRef="#br0">11038 7193,'25'0,"-25"0</inkml:trace>
  <inkml:trace contextRef="#ctx0" brushRef="#br0">11261 6995</inkml:trace>
  <inkml:trace contextRef="#ctx0" brushRef="#br0">11261 6995,'0'0,"25"0,-25-25,0 25,25 0,-25 0,25 0,-25 0,25 0,-1 0,1 0,-25 25,25-25,-25 0,0 0,0 0,0 25,0-25,0 25,0-25,0 24,0-24,-25 25,25 0,-25-25,1 25,24-25,-25 25,25-25,-25 0,0 0</inkml:trace>
  <inkml:trace contextRef="#ctx0" brushRef="#br0">11286 7193,'-25'0,"1"25,24-25,-25 25,0-25,25 0,-25 25,25-25,0 25,0-25,0 24,0-24,0 0,0 0,0 0,0 0,25 0,-25 0,25 0,-25 0,25 0,-25 0,49 0,-49 0,25 0,-25 0,50 0,-26 0,-24 0,25 0,0 0,-25 0,0 0,25 0,-25 0</inkml:trace>
  <inkml:trace contextRef="#ctx0" brushRef="#br0">11460 7317</inkml:trace>
  <inkml:trace contextRef="#ctx0" brushRef="#br0">10939 6548,'0'0,"0"25,0-25,0 25,0 25,0-50,0 24,0-24,0 50,0-50,0 25,0 0,0-1,0 1,0-25,0 25,0-25,0 25</inkml:trace>
  <inkml:trace contextRef="#ctx0" brushRef="#br0">10939 6896</inkml:trace>
  <inkml:trace contextRef="#ctx0" brushRef="#br0">10939 6896,'0'0</inkml:trace>
  <inkml:trace contextRef="#ctx0" brushRef="#br0">10939 6896,'0'25</inkml:trace>
  <inkml:trace contextRef="#ctx0" brushRef="#br0">10939 6921,'0'0,"0"24,0-24,0 25,0-25,0 25</inkml:trace>
  <inkml:trace contextRef="#ctx0" brushRef="#br0">10939 7020,'0'25,"0"-1,0 1,0-25,0 25,0-25,0 0</inkml:trace>
  <inkml:trace contextRef="#ctx0" brushRef="#br0">10939 7119</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7888 5035,'0'0,"0"0,0 0,0 25,25-25,-25 25,0-25,25 0,-25 25,24-25,1 25,0-25,0 49,-25-49,49 50,-24-25,25-1,-50-24,25 25,-1-25,-24 25,50 0,-50-25,25 25,-25-25,25 0,-1 0,-24 24,25-24,0 25,0-25,-25 25,0 0,0-25,25 0,-25 25,24-25,1 24,0 1,-25-25,25 0,-25 0,0 0,25 0,-25 0,0 0,24 0,-24 0,-24 0,24 0,-25 0,25 0,-25 0,0 0,25 0,-49 25,49-25,-50 25,25 0,-24-1,-1 26,-24-25,24 24,0-49,1 50,-1-50,25 50,-24-25,-1-1,50 1,-50-25,50 25,-24-25,24 0,-25 0,25 0,0-25</inkml:trace>
  <inkml:trace contextRef="#ctx0" brushRef="#br0">8136 4068,'0'0,"25"0,-25 0,25 0,-25 0,49 0,-24 0,-25 0,25 0,0 0,-25 0,24 0,-24 0,0 0,0 25,0-25,0 25,0-25,0 49,0-24,0 0,0 0,0 49,0-49,0 24,0 1,0 0,0-1,0 1,0-25,0-1,0-24,0 25,0-25,0 25,0-25,0 25,0 0</inkml:trace>
  <inkml:trace contextRef="#ctx0" brushRef="#br0">8334 4738,'0'0,"0"0</inkml:trace>
  <inkml:trace contextRef="#ctx0" brushRef="#br0">8086 4738</inkml:trace>
  <inkml:trace contextRef="#ctx0" brushRef="#br0">8086 4738</inkml:trace>
  <inkml:trace contextRef="#ctx0" brushRef="#br0">8086 4738,'25'0</inkml:trace>
  <inkml:trace contextRef="#ctx0" brushRef="#br0">8210 4738,'50'0</inkml:trace>
  <inkml:trace contextRef="#ctx0" brushRef="#br0">8285 4738,'49'0,"-24"0,-25 0,25 0,0 0,0 0,-25 0,0-25,0 25,24 0,-24 0,25 0</inkml:trace>
  <inkml:trace contextRef="#ctx0" brushRef="#br0">8582 4539,'0'25</inkml:trace>
  <inkml:trace contextRef="#ctx0" brushRef="#br0">8582 4564,'0'25,"0"-25,0 25,0-25,0 0,0 0,0 24,0 1</inkml:trace>
  <inkml:trace contextRef="#ctx0" brushRef="#br0">8582 4663,'0'25,"0"0,0-25,0 25,-24-25,24 24,0 1,0 0,0 0,0-25,0 25,0 0,0-25,0 24,0-24,0 0,24 0,-24 0,0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00FF"/>
      <inkml:brushProperty name="fitToCurve" value="1"/>
    </inkml:brush>
  </inkml:definitions>
  <inkml:trace contextRef="#ctx0" brushRef="#br0">11832 5283,'0'0,"25"0,-25 0,24 0,1 0,25 25,-25-25,-1 25,26 0,24 0,1-25,-25 24,-1 1,1 0,24-25,-74 0,0 0,0 0,25 0,-25 0,0 0,0 0,0 0,0 0,25 0,-25 0,0 0</inkml:trace>
  <inkml:trace contextRef="#ctx0" brushRef="#br0">12477 5457,'0'0,"0"0</inkml:trace>
  <inkml:trace contextRef="#ctx0" brushRef="#br0">12477 5457,'0'0</inkml:trace>
  <inkml:trace contextRef="#ctx0" brushRef="#br0">12477 5457,'0'0</inkml:trace>
  <inkml:trace contextRef="#ctx0" brushRef="#br0">12477 5457</inkml:trace>
  <inkml:trace contextRef="#ctx0" brushRef="#br0">12477 5457,'0'0,"0"25,-25-25,0 0,25 49,-74 1,49-25,0 0,0-1,1 1,-1-25,25 25,-25-25,25 0,0 0</inkml:trace>
  <inkml:trace contextRef="#ctx0" brushRef="#br0">12204 5705</inkml:trace>
  <inkml:trace contextRef="#ctx0" brushRef="#br0">12725 4242,'0'0,"0"0,25 0,-25 0,24 0,-24 0,50 0,0 0,24 0,-24 0,-1 0,-49 0,25 0,-25 0,-25 0,0 0,25 0,-24 0,-1 0,25 0,-25 0,25 0,-25 24,0 1,25-25,-24 50,24-25,0-1,-25 26,25-25,0 24,0 1,0 0,25-1,-1-24,-24 0,0 0,0-1,0 1,0-25,0 50,0-50,0 25,0-25,0 25,0-25,0 24,0 1,-24-25,-1 0,25 0,-25 0,0 0,25 0</inkml:trace>
  <inkml:trace contextRef="#ctx0" brushRef="#br0">12601 4961,'0'0,"0"0,0 0,25 0,-25 0,24 0,1 0,0 0,0 0,0 0,24 0,1 0,24 0,-24 0,-1 0,-24 0,0 0,-25 0,25 0,-25 0,25 0</inkml:trace>
  <inkml:trace contextRef="#ctx0" brushRef="#br0">13122 4961</inkml:trace>
  <inkml:trace contextRef="#ctx0" brushRef="#br0">13395 4738,'0'0,"49"0,-49 0,25 0,0 0,0 0,-1 0,-24 0,25 0,0 0,-25 0,0 24,25-24,0 0,-25 25,24-25,1 0,-25 0,0 25,0-25,0 0,-25 25,25-25,-24 0,-1 0,25 0,-25 25,0-25,0 0,-24 0,24 0,0 25,25-25,-25 0,25 0,0 0,0 0,0 0,25 0,0 0,0 24,24-24,-24 25,0-25,0 0,-25 0,25 0,-1 0,-24 0,0 25,0-25,0 0,0 0,0 25,0-25,0 0,0 0,0 25,0-25,-24 0,24 0,-25 24,0-24,25 0,-25 25,0-25,1 0,-1 25,25-25,-50 0,50 0,-25 0,25 0,-24 0,24 0,0 0,-25 0,0 0</inkml:trace>
  <inkml:trace contextRef="#ctx0" brushRef="#br0">13345 5085,'0'0,"0"25</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FF00"/>
      <inkml:brushProperty name="fitToCurve" value="1"/>
    </inkml:brush>
  </inkml:definitions>
  <inkml:trace contextRef="#ctx0" brushRef="#br0">21853 16842</inkml:trace>
  <inkml:trace contextRef="#ctx0" brushRef="#br0">21853 16842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00B050"/>
    </inkml:brush>
  </inkml:definitions>
  <inkml:trace contextRef="#ctx0" brushRef="#br0">762 521,'24'0,"0"0,0 0,0 0,0 0,0 0,-1 0,25 0,-24 0,0 0,0 0,0 0,0 0,0 0,24 0,-24 0,0 0,0 0,-24 24,23-24,-23 25,0-1,24-24,-24 24,0 0,24-24,-24 25,0-1,0 0,24-24,-24 24,0 1,0-1,24-24,-24 24,0 0,0 1,0-1,0 0,24-24,-24 24,0 1,0-1,0 0,0 0,0 1,0-1,0 24,0-23,0-1,0 0,0 0,0 1,0-1,0 24,0-23,0-1,0 0,0 0,0 1,0-1,0 24,-48-48,24 0,0 0,0 0,1 0,-1 0,24 25,-48-25,24 0,0 0,0 0,0 0,0 0,0 0,-24 0,24 0,0 0,24-49,-47 49,23 0,24-48,0 23,0 1,0 0,0 0,0-1,0 1,0-24,0 23,0 1,0 0,0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00B050"/>
    </inkml:brush>
  </inkml:definitions>
  <inkml:trace contextRef="#ctx0" brushRef="#br0">1069 560,'0'24,"0"0,0 0,0 1,23-25,-23 24,0 0,0 0,0 0,0 0,0 0,0 0,0 25,0-25,0 0,0 0,0 0,0 0,0 1,0 23,0-24,0 0,0 0,0 0,0 1,0-1,0 24,0-24,-47 0,47 0,0 0,-46-24,46 25,-46-1,22-24,1 0,23 24,-46-24,23 0,-1 0,24-48,-46 48,46-49</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00B050"/>
    </inkml:brush>
  </inkml:definitions>
  <inkml:trace contextRef="#ctx0" brushRef="#br0">874 1116,'0'-24,"0"0,0 0,0-24,0 25,0-1,0 0,0 0,0 0,0 0,0 0,0-24,0 24,0 0,0 0,0 0,0 0,0 1,0-25,22 48,-22-48,0 24,0 0,-43 24,22 0,0 0,-1 0,1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00B050"/>
    </inkml:brush>
  </inkml:definitions>
  <inkml:trace contextRef="#ctx0" brushRef="#br0">845 524,'0'24,"0"0,0 0,0 0,0 25,0 23,0 0,0-24,0-24,0 49,0-25,0 24,0-48,0 24,0 0,0-23,0-1,0 0,0 0,0 0,0-72,0 24,0 0,0-1,-33-47</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24:42"/>
    </inkml:context>
    <inkml:brush xml:id="br0">
      <inkml:brushProperty name="width" value="0.09701" units="cm"/>
      <inkml:brushProperty name="height" value="0.09701" units="cm"/>
      <inkml:brushProperty name="color" value="#00B050"/>
    </inkml:brush>
  </inkml:definitions>
  <inkml:trace contextRef="#ctx0" brushRef="#br0">810 518,'24'0,"0"0,0 0,0 0,0 0,0 0,-24 24,24-24,1 0,-1 0,0 0,-24 24,24-24,0 0,0 0,0 0,0 0,-24 24,24-24,-24 24,0 0,0 0,24-24,-24 23,0 1,0 0,0 0,0 0,0 0,-48-24,48 24,0 0,-48-24,24 24,0-24,24 24,-48-24,48 24,24-24,-24 24,24-24,0 0,-24 24,24-24,0 24,0-24,-24 23,24-23,-24 24,24-24,0 0,0 24,0-24,-24 24,24-24,0 0,0 0,1 0,-25 24,24-24,0 0,0 0,0 0,0 0,0 0,0 0,-24 24</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17-05-22T14:00:48"/>
    </inkml:context>
    <inkml:brush xml:id="br0">
      <inkml:brushProperty name="width" value="0.09701" units="cm"/>
      <inkml:brushProperty name="height" value="0.09701" units="cm"/>
      <inkml:brushProperty name="color" value="#FFFF00"/>
      <inkml:brushProperty name="fitToCurve" value="1"/>
    </inkml:brush>
  </inkml:definitions>
  <inkml:trace contextRef="#ctx0" brushRef="#br0">21853 16842</inkml:trace>
  <inkml:trace contextRef="#ctx0" brushRef="#br0">21853 16842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9330" name="页眉占位符 99329">
            <a:extLst>
              <a:ext uri="{FF2B5EF4-FFF2-40B4-BE49-F238E27FC236}">
                <a16:creationId xmlns:a16="http://schemas.microsoft.com/office/drawing/2014/main" id="{8C83CFCF-C32C-D547-B8E0-059B0FA0FF19}"/>
              </a:ext>
            </a:extLst>
          </p:cNvPr>
          <p:cNvSpPr>
            <a:spLocks noGrp="1"/>
          </p:cNvSpPr>
          <p:nvPr>
            <p:ph type="hdr" sz="quarter"/>
          </p:nvPr>
        </p:nvSpPr>
        <p:spPr>
          <a:xfrm>
            <a:off x="0" y="0"/>
            <a:ext cx="2971800" cy="457200"/>
          </a:xfrm>
          <a:prstGeom prst="rect">
            <a:avLst/>
          </a:prstGeom>
          <a:noFill/>
          <a:ln w="9525">
            <a:noFill/>
          </a:ln>
        </p:spPr>
        <p:txBody>
          <a:bodyPr/>
          <a:lstStyle>
            <a:lvl1pPr eaLnBrk="1" hangingPunct="1">
              <a:buFont typeface="Arial" panose="020B0604020202020204" pitchFamily="34" charset="0"/>
              <a:buNone/>
              <a:defRPr sz="1200" noProof="1"/>
            </a:lvl1pPr>
          </a:lstStyle>
          <a:p>
            <a:pPr>
              <a:defRPr/>
            </a:pPr>
            <a:endParaRPr lang="zh-CN" altLang="en-US"/>
          </a:p>
        </p:txBody>
      </p:sp>
      <p:sp>
        <p:nvSpPr>
          <p:cNvPr id="99331" name="日期占位符 99330">
            <a:extLst>
              <a:ext uri="{FF2B5EF4-FFF2-40B4-BE49-F238E27FC236}">
                <a16:creationId xmlns:a16="http://schemas.microsoft.com/office/drawing/2014/main" id="{E4492B43-F824-9631-4CBC-990B582FE445}"/>
              </a:ext>
            </a:extLst>
          </p:cNvPr>
          <p:cNvSpPr>
            <a:spLocks noGrp="1"/>
          </p:cNvSpPr>
          <p:nvPr>
            <p:ph type="dt" idx="1"/>
          </p:nvPr>
        </p:nvSpPr>
        <p:spPr>
          <a:xfrm>
            <a:off x="3884613" y="0"/>
            <a:ext cx="2971800" cy="457200"/>
          </a:xfrm>
          <a:prstGeom prst="rect">
            <a:avLst/>
          </a:prstGeom>
          <a:noFill/>
          <a:ln w="9525">
            <a:noFill/>
          </a:ln>
        </p:spPr>
        <p:txBody>
          <a:bodyPr/>
          <a:lstStyle>
            <a:lvl1pPr algn="r" eaLnBrk="1" hangingPunct="1">
              <a:buFont typeface="Arial" panose="020B0604020202020204" pitchFamily="34" charset="0"/>
              <a:buNone/>
              <a:defRPr sz="1200" noProof="1"/>
            </a:lvl1pPr>
          </a:lstStyle>
          <a:p>
            <a:pPr>
              <a:defRPr/>
            </a:pPr>
            <a:endParaRPr lang="zh-CN" altLang="en-US"/>
          </a:p>
        </p:txBody>
      </p:sp>
      <p:sp>
        <p:nvSpPr>
          <p:cNvPr id="3076" name="幻灯片图像占位符 99331">
            <a:extLst>
              <a:ext uri="{FF2B5EF4-FFF2-40B4-BE49-F238E27FC236}">
                <a16:creationId xmlns:a16="http://schemas.microsoft.com/office/drawing/2014/main" id="{2D88D059-D202-431C-69CD-C29F51CED173}"/>
              </a:ext>
            </a:extLst>
          </p:cNvPr>
          <p:cNvSpPr>
            <a:spLocks noRo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文本占位符 99332">
            <a:extLst>
              <a:ext uri="{FF2B5EF4-FFF2-40B4-BE49-F238E27FC236}">
                <a16:creationId xmlns:a16="http://schemas.microsoft.com/office/drawing/2014/main" id="{24E853BB-16EF-1802-BFB4-7F577E17E896}"/>
              </a:ext>
            </a:extLst>
          </p:cNvPr>
          <p:cNvSpPr>
            <a:spLocks noGrp="1" noChangeArrowheads="1"/>
          </p:cNvSpPr>
          <p:nvPr>
            <p:ph type="body" sz="quarter" idx="4294967295"/>
          </p:nvPr>
        </p:nvSpPr>
        <p:spPr bwMode="auto">
          <a:xfrm>
            <a:off x="685800" y="4343400"/>
            <a:ext cx="54864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9334" name="页脚占位符 99333">
            <a:extLst>
              <a:ext uri="{FF2B5EF4-FFF2-40B4-BE49-F238E27FC236}">
                <a16:creationId xmlns:a16="http://schemas.microsoft.com/office/drawing/2014/main" id="{54E1E2B8-B165-56D4-DB84-0B84EF198B9B}"/>
              </a:ext>
            </a:extLst>
          </p:cNvPr>
          <p:cNvSpPr>
            <a:spLocks noGrp="1"/>
          </p:cNvSpPr>
          <p:nvPr>
            <p:ph type="ftr" sz="quarter" idx="4"/>
          </p:nvPr>
        </p:nvSpPr>
        <p:spPr>
          <a:xfrm>
            <a:off x="0" y="8685213"/>
            <a:ext cx="2971800" cy="457200"/>
          </a:xfrm>
          <a:prstGeom prst="rect">
            <a:avLst/>
          </a:prstGeom>
          <a:noFill/>
          <a:ln w="9525">
            <a:noFill/>
          </a:ln>
        </p:spPr>
        <p:txBody>
          <a:bodyPr anchor="b"/>
          <a:lstStyle>
            <a:lvl1pPr eaLnBrk="1" hangingPunct="1">
              <a:buFont typeface="Arial" panose="020B0604020202020204" pitchFamily="34" charset="0"/>
              <a:buNone/>
              <a:defRPr sz="1200" noProof="1"/>
            </a:lvl1pPr>
          </a:lstStyle>
          <a:p>
            <a:pPr>
              <a:defRPr/>
            </a:pPr>
            <a:endParaRPr lang="zh-CN" altLang="en-US"/>
          </a:p>
        </p:txBody>
      </p:sp>
      <p:sp>
        <p:nvSpPr>
          <p:cNvPr id="99335" name="灯片编号占位符 99334">
            <a:extLst>
              <a:ext uri="{FF2B5EF4-FFF2-40B4-BE49-F238E27FC236}">
                <a16:creationId xmlns:a16="http://schemas.microsoft.com/office/drawing/2014/main" id="{8E3911EB-6096-B91C-4519-5F4CE94B492D}"/>
              </a:ext>
            </a:extLst>
          </p:cNvPr>
          <p:cNvSpPr>
            <a:spLocks noGrp="1"/>
          </p:cNvSpPr>
          <p:nvPr>
            <p:ph type="sldNum" sz="quarter" idx="5"/>
          </p:nvPr>
        </p:nvSpPr>
        <p:spPr>
          <a:xfrm>
            <a:off x="3884613" y="8685213"/>
            <a:ext cx="2971800" cy="457200"/>
          </a:xfrm>
          <a:prstGeom prst="rect">
            <a:avLst/>
          </a:prstGeom>
          <a:noFill/>
          <a:ln w="9525">
            <a:noFill/>
          </a:ln>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a:lvl1pPr>
          </a:lstStyle>
          <a:p>
            <a:pPr>
              <a:defRPr/>
            </a:pPr>
            <a:fld id="{FD69AF7B-DD09-48C5-A1EC-46D2348CF4E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Calibri" panose="020F050202020403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CA3C278E-6777-2CD4-7BF1-1A70728E9216}"/>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buFont typeface="Arial" panose="020B0604020202020204" pitchFamily="34" charset="0"/>
              <a:buNone/>
            </a:pPr>
            <a:fld id="{443130A8-57A8-4466-8F03-4127AA97CF00}" type="slidenum">
              <a:rPr lang="en-US" altLang="zh-CN" sz="1200" b="1">
                <a:solidFill>
                  <a:schemeClr val="hlink"/>
                </a:solidFill>
                <a:latin typeface="Times New Roman" panose="02020603050405020304" pitchFamily="18" charset="0"/>
              </a:rPr>
              <a:pPr algn="r" eaLnBrk="1" hangingPunct="1">
                <a:buFont typeface="Arial" panose="020B0604020202020204" pitchFamily="34" charset="0"/>
                <a:buNone/>
              </a:pPr>
              <a:t>15</a:t>
            </a:fld>
            <a:endParaRPr lang="en-US" altLang="zh-CN" sz="1200" b="1">
              <a:solidFill>
                <a:schemeClr val="hlink"/>
              </a:solidFill>
              <a:latin typeface="Times New Roman" panose="02020603050405020304" pitchFamily="18" charset="0"/>
            </a:endParaRPr>
          </a:p>
        </p:txBody>
      </p:sp>
      <p:sp>
        <p:nvSpPr>
          <p:cNvPr id="20483" name="Rectangle 2">
            <a:extLst>
              <a:ext uri="{FF2B5EF4-FFF2-40B4-BE49-F238E27FC236}">
                <a16:creationId xmlns:a16="http://schemas.microsoft.com/office/drawing/2014/main" id="{A5819286-E406-AA19-1733-44616DB10F23}"/>
              </a:ext>
            </a:extLst>
          </p:cNvPr>
          <p:cNvSpPr>
            <a:spLocks noGrp="1" noRot="1" noChangeAspect="1" noChangeArrowheads="1" noTextEdit="1"/>
          </p:cNvSpPr>
          <p:nvPr>
            <p:ph type="sldImg" idx="4294967295"/>
          </p:nvPr>
        </p:nvSpPr>
        <p:spPr>
          <a:ln/>
        </p:spPr>
      </p:sp>
      <p:sp>
        <p:nvSpPr>
          <p:cNvPr id="20484" name="Rectangle 3">
            <a:extLst>
              <a:ext uri="{FF2B5EF4-FFF2-40B4-BE49-F238E27FC236}">
                <a16:creationId xmlns:a16="http://schemas.microsoft.com/office/drawing/2014/main" id="{77115845-6094-0BF0-B70E-C16B5B0729D9}"/>
              </a:ext>
            </a:extLst>
          </p:cNvPr>
          <p:cNvSpPr>
            <a:spLocks noGrp="1" noChangeArrowheads="1"/>
          </p:cNvSpPr>
          <p:nvPr>
            <p:ph type="body" idx="4294967295"/>
          </p:nvPr>
        </p:nvSpPr>
        <p:spPr>
          <a:xfrm>
            <a:off x="914400" y="4343400"/>
            <a:ext cx="5029200" cy="4114800"/>
          </a:xfrm>
        </p:spPr>
        <p:txBody>
          <a:bodyPr/>
          <a:lstStyle/>
          <a:p>
            <a:pPr eaLnBrk="1" hangingPunct="1"/>
            <a:r>
              <a:rPr lang="zh-CN" altLang="en-US"/>
              <a:t>应说明电压与电流是电气测量中最基本的测量，一般都可以采用直接测量法，只有在特殊情况下才用间接测量替代，例如在元件已焊接好的印刷板电路上测量电流，为了避免断开电路，利用测量电阻两端电压求得电流。测量某些高值电阻的端电压时，为避免电压表接入时表内阻对被测电路的影响，才会通过测量电流求得电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EB32845-98C7-9179-FC51-9F2C51482D0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buFont typeface="Arial" panose="020B0604020202020204" pitchFamily="34" charset="0"/>
              <a:buNone/>
            </a:pPr>
            <a:fld id="{7C3966D7-9B90-4C27-A380-DED358D9DA8C}" type="slidenum">
              <a:rPr lang="en-US" altLang="zh-CN" sz="1200" b="1">
                <a:solidFill>
                  <a:schemeClr val="hlink"/>
                </a:solidFill>
                <a:latin typeface="Times New Roman" panose="02020603050405020304" pitchFamily="18" charset="0"/>
              </a:rPr>
              <a:pPr algn="r" eaLnBrk="1" hangingPunct="1">
                <a:buFont typeface="Arial" panose="020B0604020202020204" pitchFamily="34" charset="0"/>
                <a:buNone/>
              </a:pPr>
              <a:t>16</a:t>
            </a:fld>
            <a:endParaRPr lang="en-US" altLang="zh-CN" sz="1200" b="1">
              <a:solidFill>
                <a:schemeClr val="hlink"/>
              </a:solidFill>
              <a:latin typeface="Times New Roman" panose="02020603050405020304" pitchFamily="18" charset="0"/>
            </a:endParaRPr>
          </a:p>
        </p:txBody>
      </p:sp>
      <p:sp>
        <p:nvSpPr>
          <p:cNvPr id="22531" name="Rectangle 2">
            <a:extLst>
              <a:ext uri="{FF2B5EF4-FFF2-40B4-BE49-F238E27FC236}">
                <a16:creationId xmlns:a16="http://schemas.microsoft.com/office/drawing/2014/main" id="{B074B7BE-03B5-F3F3-FACF-DAB6B351C043}"/>
              </a:ext>
            </a:extLst>
          </p:cNvPr>
          <p:cNvSpPr>
            <a:spLocks noGrp="1" noRot="1" noChangeAspect="1" noChangeArrowheads="1" noTextEdit="1"/>
          </p:cNvSpPr>
          <p:nvPr>
            <p:ph type="sldImg" idx="4294967295"/>
          </p:nvPr>
        </p:nvSpPr>
        <p:spPr>
          <a:ln/>
        </p:spPr>
      </p:sp>
      <p:sp>
        <p:nvSpPr>
          <p:cNvPr id="22532" name="Rectangle 3">
            <a:extLst>
              <a:ext uri="{FF2B5EF4-FFF2-40B4-BE49-F238E27FC236}">
                <a16:creationId xmlns:a16="http://schemas.microsoft.com/office/drawing/2014/main" id="{B9E2CB7E-4549-6B39-EC7A-0B1D547413DD}"/>
              </a:ext>
            </a:extLst>
          </p:cNvPr>
          <p:cNvSpPr>
            <a:spLocks noGrp="1" noChangeArrowheads="1"/>
          </p:cNvSpPr>
          <p:nvPr>
            <p:ph type="body" idx="4294967295"/>
          </p:nvPr>
        </p:nvSpPr>
        <p:spPr>
          <a:xfrm>
            <a:off x="914400" y="4343400"/>
            <a:ext cx="5029200" cy="4114800"/>
          </a:xfrm>
        </p:spPr>
        <p:txBody>
          <a:bodyPr/>
          <a:lstStyle/>
          <a:p>
            <a:pPr eaLnBrk="1" hangingPunct="1"/>
            <a:r>
              <a:rPr lang="zh-CN" altLang="en-US"/>
              <a:t>应说明电压与电流是电气测量中最基本的测量，一般都可以采用直接测量法，只有在特殊情况下才用间接测量替代，例如在元件已焊接好的印刷板电路上测量电流，为了避免断开电路，利用测量电阻两端电压求得电流。测量某些高值电阻的端电压时，为避免电压表接入时表内阻对被测电路的影响，才会通过测量电流求得电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C719BA4-F0AA-380A-8BBD-146E5A00F301}"/>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buFont typeface="Arial" panose="020B0604020202020204" pitchFamily="34" charset="0"/>
              <a:buNone/>
            </a:pPr>
            <a:fld id="{A47B4DDD-40AD-4032-AEF1-77699CB411C3}" type="slidenum">
              <a:rPr lang="en-US" altLang="zh-CN" sz="1200" b="1">
                <a:solidFill>
                  <a:schemeClr val="hlink"/>
                </a:solidFill>
                <a:latin typeface="Times New Roman" panose="02020603050405020304" pitchFamily="18" charset="0"/>
              </a:rPr>
              <a:pPr algn="r" eaLnBrk="1" hangingPunct="1">
                <a:buFont typeface="Arial" panose="020B0604020202020204" pitchFamily="34" charset="0"/>
                <a:buNone/>
              </a:pPr>
              <a:t>17</a:t>
            </a:fld>
            <a:endParaRPr lang="en-US" altLang="zh-CN" sz="1200" b="1">
              <a:solidFill>
                <a:schemeClr val="hlink"/>
              </a:solidFill>
              <a:latin typeface="Times New Roman" panose="02020603050405020304" pitchFamily="18" charset="0"/>
            </a:endParaRPr>
          </a:p>
        </p:txBody>
      </p:sp>
      <p:sp>
        <p:nvSpPr>
          <p:cNvPr id="24579" name="Rectangle 2">
            <a:extLst>
              <a:ext uri="{FF2B5EF4-FFF2-40B4-BE49-F238E27FC236}">
                <a16:creationId xmlns:a16="http://schemas.microsoft.com/office/drawing/2014/main" id="{F9BB08DA-6AE2-7D5B-D691-B2D43CFAA76B}"/>
              </a:ext>
            </a:extLst>
          </p:cNvPr>
          <p:cNvSpPr>
            <a:spLocks noGrp="1" noRot="1" noChangeAspect="1" noChangeArrowheads="1" noTextEdit="1"/>
          </p:cNvSpPr>
          <p:nvPr>
            <p:ph type="sldImg" idx="4294967295"/>
          </p:nvPr>
        </p:nvSpPr>
        <p:spPr>
          <a:ln/>
        </p:spPr>
      </p:sp>
      <p:sp>
        <p:nvSpPr>
          <p:cNvPr id="24580" name="Rectangle 3">
            <a:extLst>
              <a:ext uri="{FF2B5EF4-FFF2-40B4-BE49-F238E27FC236}">
                <a16:creationId xmlns:a16="http://schemas.microsoft.com/office/drawing/2014/main" id="{3548CBFA-EDF0-27E7-9625-B83A66F7A93A}"/>
              </a:ext>
            </a:extLst>
          </p:cNvPr>
          <p:cNvSpPr>
            <a:spLocks noGrp="1" noChangeArrowheads="1"/>
          </p:cNvSpPr>
          <p:nvPr>
            <p:ph type="body" idx="4294967295"/>
          </p:nvPr>
        </p:nvSpPr>
        <p:spPr>
          <a:xfrm>
            <a:off x="914400" y="4343400"/>
            <a:ext cx="5029200" cy="4114800"/>
          </a:xfrm>
        </p:spPr>
        <p:txBody>
          <a:bodyPr/>
          <a:lstStyle/>
          <a:p>
            <a:pPr eaLnBrk="1" hangingPunct="1"/>
            <a:r>
              <a:rPr lang="zh-CN" altLang="en-US"/>
              <a:t>应说明电压与电流是电气测量中最基本的测量，一般都可以采用直接测量法，只有在特殊情况下才用间接测量替代，例如在元件已焊接好的印刷板电路上测量电流，为了避免断开电路，利用测量电阻两端电压求得电流。测量某些高值电阻的端电压时，为避免电压表接入时表内阻对被测电路的影响，才会通过测量电流求得电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23160FB9-BE83-1640-D01E-BCD21BF1EBE8}"/>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8A08DBEE-3362-1EC7-1F4E-E0E793852D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7892" name="灯片编号占位符 3">
            <a:extLst>
              <a:ext uri="{FF2B5EF4-FFF2-40B4-BE49-F238E27FC236}">
                <a16:creationId xmlns:a16="http://schemas.microsoft.com/office/drawing/2014/main" id="{D8BFD6BA-9DF1-EEF2-94BD-336B380B42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FEEE2FBE-6D83-448E-A5D5-AA31EF5443B3}" type="slidenum">
              <a:rPr lang="zh-CN" altLang="en-US" smtClean="0"/>
              <a:pPr/>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AutoShape 7">
            <a:extLst>
              <a:ext uri="{FF2B5EF4-FFF2-40B4-BE49-F238E27FC236}">
                <a16:creationId xmlns:a16="http://schemas.microsoft.com/office/drawing/2014/main" id="{2B92DD20-5995-462C-2E90-F9C6C03863D5}"/>
              </a:ext>
            </a:extLst>
          </p:cNvPr>
          <p:cNvSpPr>
            <a:spLocks noChangeArrowheads="1"/>
          </p:cNvSpPr>
          <p:nvPr/>
        </p:nvSpPr>
        <p:spPr bwMode="auto">
          <a:xfrm>
            <a:off x="685800" y="2393950"/>
            <a:ext cx="77724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zh-CN" altLang="en-US"/>
          </a:p>
        </p:txBody>
      </p:sp>
      <p:pic>
        <p:nvPicPr>
          <p:cNvPr id="3" name="图片 2057">
            <a:extLst>
              <a:ext uri="{FF2B5EF4-FFF2-40B4-BE49-F238E27FC236}">
                <a16:creationId xmlns:a16="http://schemas.microsoft.com/office/drawing/2014/main" id="{E79C0FD7-94B6-63EA-4607-BE0929B505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152525"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685800" y="990600"/>
            <a:ext cx="7772400" cy="1371600"/>
          </a:xfrm>
        </p:spPr>
        <p:txBody>
          <a:bodyPr/>
          <a:lstStyle>
            <a:lvl1pPr>
              <a:defRPr sz="4000"/>
            </a:lvl1pPr>
          </a:lstStyle>
          <a:p>
            <a:r>
              <a:rPr lang="zh-CN" altLang="en-US" noProof="1"/>
              <a:t>单击此处编辑母版标题样式</a:t>
            </a:r>
          </a:p>
        </p:txBody>
      </p:sp>
      <p:sp>
        <p:nvSpPr>
          <p:cNvPr id="18435"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a:lvl1pPr>
          </a:lstStyle>
          <a:p>
            <a:r>
              <a:rPr lang="zh-CN" altLang="en-US" noProof="1"/>
              <a:t>单击此处编辑母版副标题样式</a:t>
            </a:r>
          </a:p>
        </p:txBody>
      </p:sp>
      <p:sp>
        <p:nvSpPr>
          <p:cNvPr id="4" name="Rectangle 4">
            <a:extLst>
              <a:ext uri="{FF2B5EF4-FFF2-40B4-BE49-F238E27FC236}">
                <a16:creationId xmlns:a16="http://schemas.microsoft.com/office/drawing/2014/main" id="{1696C6E1-6FDD-B26C-7FFA-80A1C7F2919F}"/>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35A1A26-1D4C-3462-2C93-E7C101B4C3B0}"/>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896E765E-EA36-D3AF-D79F-109B4BE98417}"/>
              </a:ext>
            </a:extLst>
          </p:cNvPr>
          <p:cNvSpPr>
            <a:spLocks noGrp="1" noChangeArrowheads="1"/>
          </p:cNvSpPr>
          <p:nvPr>
            <p:ph type="sldNum" sz="quarter" idx="12"/>
          </p:nvPr>
        </p:nvSpPr>
        <p:spPr>
          <a:xfrm>
            <a:off x="6553200" y="6248400"/>
            <a:ext cx="1905000" cy="457200"/>
          </a:xfrm>
        </p:spPr>
        <p:txBody>
          <a:bodyPr/>
          <a:lstStyle>
            <a:lvl1pPr>
              <a:defRPr/>
            </a:lvl1pPr>
          </a:lstStyle>
          <a:p>
            <a:pPr>
              <a:defRPr/>
            </a:pPr>
            <a:fld id="{8774FA36-1F0F-41D6-9BB9-EA480D98411A}" type="slidenum">
              <a:rPr lang="en-US" altLang="zh-CN"/>
              <a:pPr>
                <a:defRPr/>
              </a:pPr>
              <a:t>‹#›</a:t>
            </a:fld>
            <a:endParaRPr lang="en-US" altLang="zh-CN"/>
          </a:p>
        </p:txBody>
      </p:sp>
    </p:spTree>
    <p:extLst>
      <p:ext uri="{BB962C8B-B14F-4D97-AF65-F5344CB8AC3E}">
        <p14:creationId xmlns:p14="http://schemas.microsoft.com/office/powerpoint/2010/main" val="1615921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821E5CBA-F29A-198B-46C9-612A0A312AA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DB8FF9AD-C440-6B44-517C-9BE4755889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05382AE4-E3E5-6DE4-4A40-B49A83D8B7CC}"/>
              </a:ext>
            </a:extLst>
          </p:cNvPr>
          <p:cNvSpPr>
            <a:spLocks noGrp="1" noChangeArrowheads="1"/>
          </p:cNvSpPr>
          <p:nvPr>
            <p:ph type="sldNum" sz="quarter" idx="12"/>
          </p:nvPr>
        </p:nvSpPr>
        <p:spPr>
          <a:ln/>
        </p:spPr>
        <p:txBody>
          <a:bodyPr/>
          <a:lstStyle>
            <a:lvl1pPr>
              <a:defRPr/>
            </a:lvl1pPr>
          </a:lstStyle>
          <a:p>
            <a:pPr>
              <a:defRPr/>
            </a:pPr>
            <a:fld id="{B8A8E830-C9B6-400A-B260-E92DEBC9460D}" type="slidenum">
              <a:rPr lang="en-US" altLang="zh-CN"/>
              <a:pPr>
                <a:defRPr/>
              </a:pPr>
              <a:t>‹#›</a:t>
            </a:fld>
            <a:endParaRPr lang="en-US" altLang="zh-CN"/>
          </a:p>
        </p:txBody>
      </p:sp>
    </p:spTree>
    <p:extLst>
      <p:ext uri="{BB962C8B-B14F-4D97-AF65-F5344CB8AC3E}">
        <p14:creationId xmlns:p14="http://schemas.microsoft.com/office/powerpoint/2010/main" val="248927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67488" y="304800"/>
            <a:ext cx="2008187" cy="571658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39750" y="304800"/>
            <a:ext cx="5875338" cy="571658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F8065F7B-DBC7-22CF-38FF-0E829CD4971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08CB3A1A-3B16-9306-E0BB-616D25D0A5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E50F10E0-DF6E-2099-F2F0-13B4354EDA56}"/>
              </a:ext>
            </a:extLst>
          </p:cNvPr>
          <p:cNvSpPr>
            <a:spLocks noGrp="1" noChangeArrowheads="1"/>
          </p:cNvSpPr>
          <p:nvPr>
            <p:ph type="sldNum" sz="quarter" idx="12"/>
          </p:nvPr>
        </p:nvSpPr>
        <p:spPr>
          <a:ln/>
        </p:spPr>
        <p:txBody>
          <a:bodyPr/>
          <a:lstStyle>
            <a:lvl1pPr>
              <a:defRPr/>
            </a:lvl1pPr>
          </a:lstStyle>
          <a:p>
            <a:pPr>
              <a:defRPr/>
            </a:pPr>
            <a:fld id="{F36DA1C1-68ED-4306-A3E1-D94E643647E9}" type="slidenum">
              <a:rPr lang="en-US" altLang="zh-CN"/>
              <a:pPr>
                <a:defRPr/>
              </a:pPr>
              <a:t>‹#›</a:t>
            </a:fld>
            <a:endParaRPr lang="en-US" altLang="zh-CN"/>
          </a:p>
        </p:txBody>
      </p:sp>
    </p:spTree>
    <p:extLst>
      <p:ext uri="{BB962C8B-B14F-4D97-AF65-F5344CB8AC3E}">
        <p14:creationId xmlns:p14="http://schemas.microsoft.com/office/powerpoint/2010/main" val="112268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820738"/>
          </a:xfrm>
        </p:spPr>
        <p:txBody>
          <a:bodyPr/>
          <a:lstStyle/>
          <a:p>
            <a:r>
              <a:rPr lang="zh-CN" altLang="en-US" noProof="1"/>
              <a:t>单击此处编辑母版标题样式</a:t>
            </a:r>
          </a:p>
        </p:txBody>
      </p:sp>
      <p:sp>
        <p:nvSpPr>
          <p:cNvPr id="3" name="表格占位符 2"/>
          <p:cNvSpPr>
            <a:spLocks noGrp="1"/>
          </p:cNvSpPr>
          <p:nvPr>
            <p:ph type="tbl" idx="1"/>
          </p:nvPr>
        </p:nvSpPr>
        <p:spPr>
          <a:xfrm>
            <a:off x="539750" y="1484313"/>
            <a:ext cx="8001000" cy="4537075"/>
          </a:xfrm>
        </p:spPr>
        <p:txBody>
          <a:bodyPr/>
          <a:lstStyle/>
          <a:p>
            <a:pPr lvl="0"/>
            <a:endParaRPr lang="zh-CN" altLang="en-US" noProof="0"/>
          </a:p>
        </p:txBody>
      </p:sp>
      <p:sp>
        <p:nvSpPr>
          <p:cNvPr id="4" name="Rectangle 6">
            <a:extLst>
              <a:ext uri="{FF2B5EF4-FFF2-40B4-BE49-F238E27FC236}">
                <a16:creationId xmlns:a16="http://schemas.microsoft.com/office/drawing/2014/main" id="{75C450EB-C7C5-2AB7-1D20-668D3C81BE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82A1407F-8BD9-6BAF-7F82-8C87258C669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306D4475-E1CC-C3D1-65A4-6B3F11DEBC03}"/>
              </a:ext>
            </a:extLst>
          </p:cNvPr>
          <p:cNvSpPr>
            <a:spLocks noGrp="1" noChangeArrowheads="1"/>
          </p:cNvSpPr>
          <p:nvPr>
            <p:ph type="sldNum" sz="quarter" idx="12"/>
          </p:nvPr>
        </p:nvSpPr>
        <p:spPr>
          <a:ln/>
        </p:spPr>
        <p:txBody>
          <a:bodyPr/>
          <a:lstStyle>
            <a:lvl1pPr>
              <a:defRPr/>
            </a:lvl1pPr>
          </a:lstStyle>
          <a:p>
            <a:pPr>
              <a:defRPr/>
            </a:pPr>
            <a:fld id="{EE886B77-3636-4E73-B7D5-3339DEABF8CB}" type="slidenum">
              <a:rPr lang="en-US" altLang="zh-CN"/>
              <a:pPr>
                <a:defRPr/>
              </a:pPr>
              <a:t>‹#›</a:t>
            </a:fld>
            <a:endParaRPr lang="en-US" altLang="zh-CN"/>
          </a:p>
        </p:txBody>
      </p:sp>
    </p:spTree>
    <p:extLst>
      <p:ext uri="{BB962C8B-B14F-4D97-AF65-F5344CB8AC3E}">
        <p14:creationId xmlns:p14="http://schemas.microsoft.com/office/powerpoint/2010/main" val="3717196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820738"/>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539750" y="1484313"/>
            <a:ext cx="3924300" cy="4537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6450" y="1484313"/>
            <a:ext cx="3924300" cy="4537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22EC3DC5-3683-B399-B71A-6814C8DC82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CF03D0D2-28CD-516A-44B7-8961CC5A37F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64F260F6-27CF-377C-47B6-8DBFA53A12A5}"/>
              </a:ext>
            </a:extLst>
          </p:cNvPr>
          <p:cNvSpPr>
            <a:spLocks noGrp="1" noChangeArrowheads="1"/>
          </p:cNvSpPr>
          <p:nvPr>
            <p:ph type="sldNum" sz="quarter" idx="12"/>
          </p:nvPr>
        </p:nvSpPr>
        <p:spPr>
          <a:ln/>
        </p:spPr>
        <p:txBody>
          <a:bodyPr/>
          <a:lstStyle>
            <a:lvl1pPr>
              <a:defRPr/>
            </a:lvl1pPr>
          </a:lstStyle>
          <a:p>
            <a:pPr>
              <a:defRPr/>
            </a:pPr>
            <a:fld id="{6898052E-0E8F-44F7-9C50-2287D3B60418}" type="slidenum">
              <a:rPr lang="en-US" altLang="zh-CN"/>
              <a:pPr>
                <a:defRPr/>
              </a:pPr>
              <a:t>‹#›</a:t>
            </a:fld>
            <a:endParaRPr lang="en-US" altLang="zh-CN"/>
          </a:p>
        </p:txBody>
      </p:sp>
    </p:spTree>
    <p:extLst>
      <p:ext uri="{BB962C8B-B14F-4D97-AF65-F5344CB8AC3E}">
        <p14:creationId xmlns:p14="http://schemas.microsoft.com/office/powerpoint/2010/main" val="4169222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39750" y="304800"/>
            <a:ext cx="8035925" cy="571658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3" name="Rectangle 6">
            <a:extLst>
              <a:ext uri="{FF2B5EF4-FFF2-40B4-BE49-F238E27FC236}">
                <a16:creationId xmlns:a16="http://schemas.microsoft.com/office/drawing/2014/main" id="{E5759C2B-7B15-6B8A-357C-7213545D578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370FF444-CDF2-8963-4A50-C40F6EB6AC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3232C540-0067-5FCF-5FDD-9A1ADF58FEF3}"/>
              </a:ext>
            </a:extLst>
          </p:cNvPr>
          <p:cNvSpPr>
            <a:spLocks noGrp="1" noChangeArrowheads="1"/>
          </p:cNvSpPr>
          <p:nvPr>
            <p:ph type="sldNum" sz="quarter" idx="12"/>
          </p:nvPr>
        </p:nvSpPr>
        <p:spPr>
          <a:ln/>
        </p:spPr>
        <p:txBody>
          <a:bodyPr/>
          <a:lstStyle>
            <a:lvl1pPr>
              <a:defRPr/>
            </a:lvl1pPr>
          </a:lstStyle>
          <a:p>
            <a:pPr>
              <a:defRPr/>
            </a:pPr>
            <a:fld id="{D022B34A-EA91-4E3D-AAA5-9725E4EBF7B8}" type="slidenum">
              <a:rPr lang="en-US" altLang="zh-CN"/>
              <a:pPr>
                <a:defRPr/>
              </a:pPr>
              <a:t>‹#›</a:t>
            </a:fld>
            <a:endParaRPr lang="en-US" altLang="zh-CN"/>
          </a:p>
        </p:txBody>
      </p:sp>
    </p:spTree>
    <p:extLst>
      <p:ext uri="{BB962C8B-B14F-4D97-AF65-F5344CB8AC3E}">
        <p14:creationId xmlns:p14="http://schemas.microsoft.com/office/powerpoint/2010/main" val="1664729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820738"/>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539750" y="1484313"/>
            <a:ext cx="3924300" cy="453707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16450" y="1484313"/>
            <a:ext cx="3924300" cy="2192337"/>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16450" y="3829050"/>
            <a:ext cx="3924300" cy="2192338"/>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6">
            <a:extLst>
              <a:ext uri="{FF2B5EF4-FFF2-40B4-BE49-F238E27FC236}">
                <a16:creationId xmlns:a16="http://schemas.microsoft.com/office/drawing/2014/main" id="{974962A3-6C84-F88F-A682-A70453DBC3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A1EEB53E-4E3F-45DE-FDE8-4CAE3A4455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A310F61E-8448-312F-9112-4EE9AA987D8A}"/>
              </a:ext>
            </a:extLst>
          </p:cNvPr>
          <p:cNvSpPr>
            <a:spLocks noGrp="1" noChangeArrowheads="1"/>
          </p:cNvSpPr>
          <p:nvPr>
            <p:ph type="sldNum" sz="quarter" idx="12"/>
          </p:nvPr>
        </p:nvSpPr>
        <p:spPr>
          <a:ln/>
        </p:spPr>
        <p:txBody>
          <a:bodyPr/>
          <a:lstStyle>
            <a:lvl1pPr>
              <a:defRPr/>
            </a:lvl1pPr>
          </a:lstStyle>
          <a:p>
            <a:pPr>
              <a:defRPr/>
            </a:pPr>
            <a:fld id="{128EEA60-FCA8-4876-A2D5-C6E248CD3DEF}" type="slidenum">
              <a:rPr lang="en-US" altLang="zh-CN"/>
              <a:pPr>
                <a:defRPr/>
              </a:pPr>
              <a:t>‹#›</a:t>
            </a:fld>
            <a:endParaRPr lang="en-US" altLang="zh-CN"/>
          </a:p>
        </p:txBody>
      </p:sp>
    </p:spTree>
    <p:extLst>
      <p:ext uri="{BB962C8B-B14F-4D97-AF65-F5344CB8AC3E}">
        <p14:creationId xmlns:p14="http://schemas.microsoft.com/office/powerpoint/2010/main" val="4172411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6">
            <a:extLst>
              <a:ext uri="{FF2B5EF4-FFF2-40B4-BE49-F238E27FC236}">
                <a16:creationId xmlns:a16="http://schemas.microsoft.com/office/drawing/2014/main" id="{C88B5EF1-CF31-BAF4-8088-8C8D3B2498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78981328-CDA5-5875-977E-A8AB9B7CC8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884C1464-6BBF-A510-DFE3-1CFA698EA49B}"/>
              </a:ext>
            </a:extLst>
          </p:cNvPr>
          <p:cNvSpPr>
            <a:spLocks noGrp="1" noChangeArrowheads="1"/>
          </p:cNvSpPr>
          <p:nvPr>
            <p:ph type="sldNum" sz="quarter" idx="12"/>
          </p:nvPr>
        </p:nvSpPr>
        <p:spPr>
          <a:ln/>
        </p:spPr>
        <p:txBody>
          <a:bodyPr/>
          <a:lstStyle>
            <a:lvl1pPr>
              <a:defRPr/>
            </a:lvl1pPr>
          </a:lstStyle>
          <a:p>
            <a:pPr>
              <a:defRPr/>
            </a:pPr>
            <a:fld id="{9DF457D7-21FD-4376-B866-BAE59BED0C7C}" type="slidenum">
              <a:rPr lang="en-US" altLang="zh-CN"/>
              <a:pPr>
                <a:defRPr/>
              </a:pPr>
              <a:t>‹#›</a:t>
            </a:fld>
            <a:endParaRPr lang="en-US" altLang="zh-CN"/>
          </a:p>
        </p:txBody>
      </p:sp>
    </p:spTree>
    <p:extLst>
      <p:ext uri="{BB962C8B-B14F-4D97-AF65-F5344CB8AC3E}">
        <p14:creationId xmlns:p14="http://schemas.microsoft.com/office/powerpoint/2010/main" val="4185290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7" name="日期占位符 6">
            <a:extLst>
              <a:ext uri="{FF2B5EF4-FFF2-40B4-BE49-F238E27FC236}">
                <a16:creationId xmlns:a16="http://schemas.microsoft.com/office/drawing/2014/main" id="{7260FD9E-37AC-C76F-555B-EBEFACFB222D}"/>
              </a:ext>
            </a:extLst>
          </p:cNvPr>
          <p:cNvSpPr>
            <a:spLocks noGrp="1"/>
          </p:cNvSpPr>
          <p:nvPr>
            <p:ph type="dt" sz="half" idx="10"/>
          </p:nvPr>
        </p:nvSpPr>
        <p:spPr/>
        <p:txBody>
          <a:bodyPr/>
          <a:lstStyle/>
          <a:p>
            <a:pPr>
              <a:defRPr/>
            </a:pPr>
            <a:endParaRPr lang="en-US" altLang="zh-CN"/>
          </a:p>
        </p:txBody>
      </p:sp>
      <p:sp>
        <p:nvSpPr>
          <p:cNvPr id="8" name="页脚占位符 7">
            <a:extLst>
              <a:ext uri="{FF2B5EF4-FFF2-40B4-BE49-F238E27FC236}">
                <a16:creationId xmlns:a16="http://schemas.microsoft.com/office/drawing/2014/main" id="{328A99CA-CFA0-7FEF-F495-7746D2D32FBC}"/>
              </a:ext>
            </a:extLst>
          </p:cNvPr>
          <p:cNvSpPr>
            <a:spLocks noGrp="1"/>
          </p:cNvSpPr>
          <p:nvPr>
            <p:ph type="ftr" sz="quarter" idx="11"/>
          </p:nvPr>
        </p:nvSpPr>
        <p:spPr/>
        <p:txBody>
          <a:bodyPr/>
          <a:lstStyle/>
          <a:p>
            <a:pPr>
              <a:defRPr/>
            </a:pPr>
            <a:endParaRPr lang="en-US" altLang="zh-CN"/>
          </a:p>
        </p:txBody>
      </p:sp>
      <p:sp>
        <p:nvSpPr>
          <p:cNvPr id="9" name="灯片编号占位符 8">
            <a:extLst>
              <a:ext uri="{FF2B5EF4-FFF2-40B4-BE49-F238E27FC236}">
                <a16:creationId xmlns:a16="http://schemas.microsoft.com/office/drawing/2014/main" id="{109D0EC6-908C-38AD-E1A2-7DB0BE28CCD7}"/>
              </a:ext>
            </a:extLst>
          </p:cNvPr>
          <p:cNvSpPr>
            <a:spLocks noGrp="1"/>
          </p:cNvSpPr>
          <p:nvPr>
            <p:ph type="sldNum" sz="quarter" idx="12"/>
          </p:nvPr>
        </p:nvSpPr>
        <p:spPr/>
        <p:txBody>
          <a:bodyPr/>
          <a:lstStyle/>
          <a:p>
            <a:pPr>
              <a:defRPr/>
            </a:pPr>
            <a:fld id="{8A134EA5-E00B-4643-BB9C-0E6262C8241E}" type="slidenum">
              <a:rPr lang="en-US" altLang="zh-CN" smtClean="0"/>
              <a:pPr>
                <a:defRPr/>
              </a:pPr>
              <a:t>‹#›</a:t>
            </a:fld>
            <a:endParaRPr lang="en-US" altLang="zh-CN"/>
          </a:p>
        </p:txBody>
      </p:sp>
      <p:sp>
        <p:nvSpPr>
          <p:cNvPr id="10" name="标题 9">
            <a:extLst>
              <a:ext uri="{FF2B5EF4-FFF2-40B4-BE49-F238E27FC236}">
                <a16:creationId xmlns:a16="http://schemas.microsoft.com/office/drawing/2014/main" id="{9A788F29-C9D6-F4D8-866B-F2E5B476D181}"/>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333162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39750" y="1484313"/>
            <a:ext cx="39243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16450" y="1484313"/>
            <a:ext cx="3924300"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6">
            <a:extLst>
              <a:ext uri="{FF2B5EF4-FFF2-40B4-BE49-F238E27FC236}">
                <a16:creationId xmlns:a16="http://schemas.microsoft.com/office/drawing/2014/main" id="{64532126-3530-2A46-C6FE-2CEBEDD8A03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BBC85F04-61FB-2E0A-E7C1-173BF3F812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3CEA4DD5-39E2-CB60-1CD5-5F6481D6B2BF}"/>
              </a:ext>
            </a:extLst>
          </p:cNvPr>
          <p:cNvSpPr>
            <a:spLocks noGrp="1" noChangeArrowheads="1"/>
          </p:cNvSpPr>
          <p:nvPr>
            <p:ph type="sldNum" sz="quarter" idx="12"/>
          </p:nvPr>
        </p:nvSpPr>
        <p:spPr>
          <a:ln/>
        </p:spPr>
        <p:txBody>
          <a:bodyPr/>
          <a:lstStyle>
            <a:lvl1pPr>
              <a:defRPr/>
            </a:lvl1pPr>
          </a:lstStyle>
          <a:p>
            <a:pPr>
              <a:defRPr/>
            </a:pPr>
            <a:fld id="{739186F1-4166-4C06-A583-29C424E5E2CF}" type="slidenum">
              <a:rPr lang="en-US" altLang="zh-CN"/>
              <a:pPr>
                <a:defRPr/>
              </a:pPr>
              <a:t>‹#›</a:t>
            </a:fld>
            <a:endParaRPr lang="en-US" altLang="zh-CN"/>
          </a:p>
        </p:txBody>
      </p:sp>
    </p:spTree>
    <p:extLst>
      <p:ext uri="{BB962C8B-B14F-4D97-AF65-F5344CB8AC3E}">
        <p14:creationId xmlns:p14="http://schemas.microsoft.com/office/powerpoint/2010/main" val="417927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6">
            <a:extLst>
              <a:ext uri="{FF2B5EF4-FFF2-40B4-BE49-F238E27FC236}">
                <a16:creationId xmlns:a16="http://schemas.microsoft.com/office/drawing/2014/main" id="{990081D5-BF7F-D4FB-6184-21CD0A966D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F26431E1-72D0-ECBE-13F0-D221037B82A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558A5AC1-181B-C259-F777-4C9A718986BD}"/>
              </a:ext>
            </a:extLst>
          </p:cNvPr>
          <p:cNvSpPr>
            <a:spLocks noGrp="1" noChangeArrowheads="1"/>
          </p:cNvSpPr>
          <p:nvPr>
            <p:ph type="sldNum" sz="quarter" idx="12"/>
          </p:nvPr>
        </p:nvSpPr>
        <p:spPr>
          <a:ln/>
        </p:spPr>
        <p:txBody>
          <a:bodyPr/>
          <a:lstStyle>
            <a:lvl1pPr>
              <a:defRPr/>
            </a:lvl1pPr>
          </a:lstStyle>
          <a:p>
            <a:pPr>
              <a:defRPr/>
            </a:pPr>
            <a:fld id="{C8DC0C95-2628-4C6D-ADE5-9FDE19773C25}" type="slidenum">
              <a:rPr lang="en-US" altLang="zh-CN"/>
              <a:pPr>
                <a:defRPr/>
              </a:pPr>
              <a:t>‹#›</a:t>
            </a:fld>
            <a:endParaRPr lang="en-US" altLang="zh-CN"/>
          </a:p>
        </p:txBody>
      </p:sp>
    </p:spTree>
    <p:extLst>
      <p:ext uri="{BB962C8B-B14F-4D97-AF65-F5344CB8AC3E}">
        <p14:creationId xmlns:p14="http://schemas.microsoft.com/office/powerpoint/2010/main" val="419015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6">
            <a:extLst>
              <a:ext uri="{FF2B5EF4-FFF2-40B4-BE49-F238E27FC236}">
                <a16:creationId xmlns:a16="http://schemas.microsoft.com/office/drawing/2014/main" id="{D0CE68CC-F4DE-CBBB-EC69-0685B2CDEC3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5BBB651F-9082-BB9D-C90A-7E427BFC0A6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8A17A758-515B-EE48-9DD2-6E6D783897C0}"/>
              </a:ext>
            </a:extLst>
          </p:cNvPr>
          <p:cNvSpPr>
            <a:spLocks noGrp="1" noChangeArrowheads="1"/>
          </p:cNvSpPr>
          <p:nvPr>
            <p:ph type="sldNum" sz="quarter" idx="12"/>
          </p:nvPr>
        </p:nvSpPr>
        <p:spPr>
          <a:ln/>
        </p:spPr>
        <p:txBody>
          <a:bodyPr/>
          <a:lstStyle>
            <a:lvl1pPr>
              <a:defRPr/>
            </a:lvl1pPr>
          </a:lstStyle>
          <a:p>
            <a:pPr>
              <a:defRPr/>
            </a:pPr>
            <a:fld id="{84726E28-F908-4EFD-8363-B6FC1AFC6CB2}" type="slidenum">
              <a:rPr lang="en-US" altLang="zh-CN"/>
              <a:pPr>
                <a:defRPr/>
              </a:pPr>
              <a:t>‹#›</a:t>
            </a:fld>
            <a:endParaRPr lang="en-US" altLang="zh-CN"/>
          </a:p>
        </p:txBody>
      </p:sp>
    </p:spTree>
    <p:extLst>
      <p:ext uri="{BB962C8B-B14F-4D97-AF65-F5344CB8AC3E}">
        <p14:creationId xmlns:p14="http://schemas.microsoft.com/office/powerpoint/2010/main" val="84068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40A87773-D647-E940-F601-91A029A4715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FA346D88-0C17-1ACE-0FC3-5C264E76A0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0E4D4659-7FF1-C8AE-106F-921051E16C81}"/>
              </a:ext>
            </a:extLst>
          </p:cNvPr>
          <p:cNvSpPr>
            <a:spLocks noGrp="1" noChangeArrowheads="1"/>
          </p:cNvSpPr>
          <p:nvPr>
            <p:ph type="sldNum" sz="quarter" idx="12"/>
          </p:nvPr>
        </p:nvSpPr>
        <p:spPr>
          <a:ln/>
        </p:spPr>
        <p:txBody>
          <a:bodyPr/>
          <a:lstStyle>
            <a:lvl1pPr>
              <a:defRPr/>
            </a:lvl1pPr>
          </a:lstStyle>
          <a:p>
            <a:pPr>
              <a:defRPr/>
            </a:pPr>
            <a:fld id="{5C2BEAA5-C717-4AAE-9E2E-140A5A70ABFB}" type="slidenum">
              <a:rPr lang="en-US" altLang="zh-CN"/>
              <a:pPr>
                <a:defRPr/>
              </a:pPr>
              <a:t>‹#›</a:t>
            </a:fld>
            <a:endParaRPr lang="en-US" altLang="zh-CN"/>
          </a:p>
        </p:txBody>
      </p:sp>
    </p:spTree>
    <p:extLst>
      <p:ext uri="{BB962C8B-B14F-4D97-AF65-F5344CB8AC3E}">
        <p14:creationId xmlns:p14="http://schemas.microsoft.com/office/powerpoint/2010/main" val="1393220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7A556F73-B08C-77B5-8000-33BA2A96B0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77D30418-334B-C4D8-B11C-4FC4D0518C3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C0F239F2-B214-2156-2A08-53C8D5468008}"/>
              </a:ext>
            </a:extLst>
          </p:cNvPr>
          <p:cNvSpPr>
            <a:spLocks noGrp="1" noChangeArrowheads="1"/>
          </p:cNvSpPr>
          <p:nvPr>
            <p:ph type="sldNum" sz="quarter" idx="12"/>
          </p:nvPr>
        </p:nvSpPr>
        <p:spPr>
          <a:ln/>
        </p:spPr>
        <p:txBody>
          <a:bodyPr/>
          <a:lstStyle>
            <a:lvl1pPr>
              <a:defRPr/>
            </a:lvl1pPr>
          </a:lstStyle>
          <a:p>
            <a:pPr>
              <a:defRPr/>
            </a:pPr>
            <a:fld id="{3A9A28FF-F7D2-4F0B-837C-440CFEB25D51}" type="slidenum">
              <a:rPr lang="en-US" altLang="zh-CN"/>
              <a:pPr>
                <a:defRPr/>
              </a:pPr>
              <a:t>‹#›</a:t>
            </a:fld>
            <a:endParaRPr lang="en-US" altLang="zh-CN"/>
          </a:p>
        </p:txBody>
      </p:sp>
    </p:spTree>
    <p:extLst>
      <p:ext uri="{BB962C8B-B14F-4D97-AF65-F5344CB8AC3E}">
        <p14:creationId xmlns:p14="http://schemas.microsoft.com/office/powerpoint/2010/main" val="322708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6">
            <a:extLst>
              <a:ext uri="{FF2B5EF4-FFF2-40B4-BE49-F238E27FC236}">
                <a16:creationId xmlns:a16="http://schemas.microsoft.com/office/drawing/2014/main" id="{96DB6C90-F7CD-5BDA-01DB-CCB73DA1EAF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2E29F5BF-AA77-4714-4A1B-103347E482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168B74E1-8709-0B92-ACED-0E0C05E25C09}"/>
              </a:ext>
            </a:extLst>
          </p:cNvPr>
          <p:cNvSpPr>
            <a:spLocks noGrp="1" noChangeArrowheads="1"/>
          </p:cNvSpPr>
          <p:nvPr>
            <p:ph type="sldNum" sz="quarter" idx="12"/>
          </p:nvPr>
        </p:nvSpPr>
        <p:spPr>
          <a:ln/>
        </p:spPr>
        <p:txBody>
          <a:bodyPr/>
          <a:lstStyle>
            <a:lvl1pPr>
              <a:defRPr/>
            </a:lvl1pPr>
          </a:lstStyle>
          <a:p>
            <a:pPr>
              <a:defRPr/>
            </a:pPr>
            <a:fld id="{24D4EAEC-D06A-4876-A7DA-6C6997F83C27}" type="slidenum">
              <a:rPr lang="en-US" altLang="zh-CN"/>
              <a:pPr>
                <a:defRPr/>
              </a:pPr>
              <a:t>‹#›</a:t>
            </a:fld>
            <a:endParaRPr lang="en-US" altLang="zh-CN"/>
          </a:p>
        </p:txBody>
      </p:sp>
    </p:spTree>
    <p:extLst>
      <p:ext uri="{BB962C8B-B14F-4D97-AF65-F5344CB8AC3E}">
        <p14:creationId xmlns:p14="http://schemas.microsoft.com/office/powerpoint/2010/main" val="3570114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7F6A6-E047-4C87-1DC1-4A87A27E79B5}"/>
              </a:ext>
            </a:extLst>
          </p:cNvPr>
          <p:cNvSpPr>
            <a:spLocks noGrp="1" noChangeArrowheads="1"/>
          </p:cNvSpPr>
          <p:nvPr>
            <p:ph type="title" idx="4294967295"/>
          </p:nvPr>
        </p:nvSpPr>
        <p:spPr bwMode="auto">
          <a:xfrm>
            <a:off x="574675" y="304800"/>
            <a:ext cx="80010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BB930A5-6EBE-A3CB-AF26-24AC6E9D5FE5}"/>
              </a:ext>
            </a:extLst>
          </p:cNvPr>
          <p:cNvSpPr>
            <a:spLocks noGrp="1" noChangeArrowheads="1"/>
          </p:cNvSpPr>
          <p:nvPr>
            <p:ph type="body" idx="4294967295"/>
          </p:nvPr>
        </p:nvSpPr>
        <p:spPr bwMode="auto">
          <a:xfrm>
            <a:off x="539750" y="1484313"/>
            <a:ext cx="80010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414" name="Rectangle 6">
            <a:extLst>
              <a:ext uri="{FF2B5EF4-FFF2-40B4-BE49-F238E27FC236}">
                <a16:creationId xmlns:a16="http://schemas.microsoft.com/office/drawing/2014/main" id="{F0BE1708-EAD0-D11B-5302-0A24D29F42E1}"/>
              </a:ext>
            </a:extLst>
          </p:cNvPr>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a:defRPr/>
            </a:pPr>
            <a:endParaRPr lang="en-US" altLang="zh-CN"/>
          </a:p>
        </p:txBody>
      </p:sp>
      <p:sp>
        <p:nvSpPr>
          <p:cNvPr id="17415" name="Rectangle 7">
            <a:extLst>
              <a:ext uri="{FF2B5EF4-FFF2-40B4-BE49-F238E27FC236}">
                <a16:creationId xmlns:a16="http://schemas.microsoft.com/office/drawing/2014/main" id="{2644137D-7230-F0D8-E706-15775A67CC43}"/>
              </a:ext>
            </a:extLst>
          </p:cNvPr>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buFontTx/>
              <a:buNone/>
              <a:defRPr sz="1200"/>
            </a:lvl1pPr>
          </a:lstStyle>
          <a:p>
            <a:pPr>
              <a:defRPr/>
            </a:pPr>
            <a:endParaRPr lang="en-US" altLang="zh-CN"/>
          </a:p>
        </p:txBody>
      </p:sp>
      <p:sp>
        <p:nvSpPr>
          <p:cNvPr id="17416" name="Rectangle 8">
            <a:extLst>
              <a:ext uri="{FF2B5EF4-FFF2-40B4-BE49-F238E27FC236}">
                <a16:creationId xmlns:a16="http://schemas.microsoft.com/office/drawing/2014/main" id="{3CA1A7CE-1CFA-6919-E4B6-20789A2F813E}"/>
              </a:ext>
            </a:extLst>
          </p:cNvPr>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fld id="{8A134EA5-E00B-4643-BB9C-0E6262C8241E}" type="slidenum">
              <a:rPr lang="en-US" altLang="zh-CN"/>
              <a:pPr>
                <a:defRPr/>
              </a:pPr>
              <a:t>‹#›</a:t>
            </a:fld>
            <a:endParaRPr lang="en-US" altLang="zh-CN"/>
          </a:p>
        </p:txBody>
      </p:sp>
      <p:pic>
        <p:nvPicPr>
          <p:cNvPr id="1033" name="图片 1032">
            <a:extLst>
              <a:ext uri="{FF2B5EF4-FFF2-40B4-BE49-F238E27FC236}">
                <a16:creationId xmlns:a16="http://schemas.microsoft.com/office/drawing/2014/main" id="{5B032324-5F33-333C-59F8-B8EA7A5FC697}"/>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0" y="0"/>
            <a:ext cx="1150938" cy="114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5"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2pPr>
      <a:lvl3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3pPr>
      <a:lvl4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4pPr>
      <a:lvl5pPr algn="l" rtl="0"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5pPr>
      <a:lvl6pPr marL="4572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9144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13716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1828800" algn="l" rtl="0" fontAlgn="base">
        <a:spcBef>
          <a:spcPct val="0"/>
        </a:spcBef>
        <a:spcAft>
          <a:spcPct val="0"/>
        </a:spcAft>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customXml" Target="../ink/ink6.xml"/><Relationship Id="rId18" Type="http://schemas.openxmlformats.org/officeDocument/2006/relationships/image" Target="../media/image1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17" Type="http://schemas.openxmlformats.org/officeDocument/2006/relationships/customXml" Target="../ink/ink8.xml"/><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7.emf"/><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slideLayout" Target="../slideLayouts/slideLayout4.x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3.png"/><Relationship Id="rId4" Type="http://schemas.openxmlformats.org/officeDocument/2006/relationships/customXml" Target="../ink/ink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4.bin"/><Relationship Id="rId1" Type="http://schemas.openxmlformats.org/officeDocument/2006/relationships/slideLayout" Target="../slideLayouts/slideLayout4.xml"/><Relationship Id="rId5" Type="http://schemas.openxmlformats.org/officeDocument/2006/relationships/image" Target="../media/image26.wmf"/><Relationship Id="rId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6.bin"/><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image" Target="../media/image36.wmf"/><Relationship Id="rId5" Type="http://schemas.openxmlformats.org/officeDocument/2006/relationships/oleObject" Target="../embeddings/oleObject10.bin"/><Relationship Id="rId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13" Type="http://schemas.openxmlformats.org/officeDocument/2006/relationships/customXml" Target="../ink/ink17.xml"/><Relationship Id="rId18" Type="http://schemas.openxmlformats.org/officeDocument/2006/relationships/image" Target="../media/image43.png"/><Relationship Id="rId26" Type="http://schemas.openxmlformats.org/officeDocument/2006/relationships/image" Target="../media/image47.png"/><Relationship Id="rId39" Type="http://schemas.openxmlformats.org/officeDocument/2006/relationships/customXml" Target="../ink/ink30.xml"/><Relationship Id="rId21" Type="http://schemas.openxmlformats.org/officeDocument/2006/relationships/customXml" Target="../ink/ink21.xml"/><Relationship Id="rId34" Type="http://schemas.openxmlformats.org/officeDocument/2006/relationships/image" Target="../media/image51.png"/><Relationship Id="rId7" Type="http://schemas.openxmlformats.org/officeDocument/2006/relationships/customXml" Target="../ink/ink14.xml"/><Relationship Id="rId12" Type="http://schemas.openxmlformats.org/officeDocument/2006/relationships/image" Target="../media/image40.png"/><Relationship Id="rId17" Type="http://schemas.openxmlformats.org/officeDocument/2006/relationships/customXml" Target="../ink/ink19.xml"/><Relationship Id="rId25" Type="http://schemas.openxmlformats.org/officeDocument/2006/relationships/customXml" Target="../ink/ink23.xml"/><Relationship Id="rId33" Type="http://schemas.openxmlformats.org/officeDocument/2006/relationships/customXml" Target="../ink/ink27.xml"/><Relationship Id="rId38" Type="http://schemas.openxmlformats.org/officeDocument/2006/relationships/image" Target="../media/image53.png"/><Relationship Id="rId2" Type="http://schemas.openxmlformats.org/officeDocument/2006/relationships/oleObject" Target="../embeddings/oleObject11.bin"/><Relationship Id="rId16" Type="http://schemas.openxmlformats.org/officeDocument/2006/relationships/image" Target="../media/image42.png"/><Relationship Id="rId20" Type="http://schemas.openxmlformats.org/officeDocument/2006/relationships/image" Target="../media/image44.png"/><Relationship Id="rId29" Type="http://schemas.openxmlformats.org/officeDocument/2006/relationships/customXml" Target="../ink/ink25.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customXml" Target="../ink/ink16.xml"/><Relationship Id="rId24" Type="http://schemas.openxmlformats.org/officeDocument/2006/relationships/image" Target="../media/image46.png"/><Relationship Id="rId32" Type="http://schemas.openxmlformats.org/officeDocument/2006/relationships/image" Target="../media/image50.png"/><Relationship Id="rId37" Type="http://schemas.openxmlformats.org/officeDocument/2006/relationships/customXml" Target="../ink/ink29.xml"/><Relationship Id="rId40" Type="http://schemas.openxmlformats.org/officeDocument/2006/relationships/image" Target="../media/image54.png"/><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48.png"/><Relationship Id="rId36"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customXml" Target="../ink/ink20.xml"/><Relationship Id="rId31" Type="http://schemas.openxmlformats.org/officeDocument/2006/relationships/customXml" Target="../ink/ink26.xml"/><Relationship Id="rId4" Type="http://schemas.openxmlformats.org/officeDocument/2006/relationships/image" Target="../media/image14.png"/><Relationship Id="rId9" Type="http://schemas.openxmlformats.org/officeDocument/2006/relationships/customXml" Target="../ink/ink15.xml"/><Relationship Id="rId14" Type="http://schemas.openxmlformats.org/officeDocument/2006/relationships/image" Target="../media/image41.png"/><Relationship Id="rId22" Type="http://schemas.openxmlformats.org/officeDocument/2006/relationships/image" Target="../media/image45.png"/><Relationship Id="rId27" Type="http://schemas.openxmlformats.org/officeDocument/2006/relationships/customXml" Target="../ink/ink24.xml"/><Relationship Id="rId30" Type="http://schemas.openxmlformats.org/officeDocument/2006/relationships/image" Target="../media/image49.png"/><Relationship Id="rId35" Type="http://schemas.openxmlformats.org/officeDocument/2006/relationships/customXml" Target="../ink/ink28.xml"/><Relationship Id="rId8" Type="http://schemas.openxmlformats.org/officeDocument/2006/relationships/image" Target="../media/image38.png"/><Relationship Id="rId3" Type="http://schemas.openxmlformats.org/officeDocument/2006/relationships/image" Target="../media/image29.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customXml" Target="../ink/ink32.xml"/><Relationship Id="rId10" Type="http://schemas.openxmlformats.org/officeDocument/2006/relationships/image" Target="../media/image57.png"/><Relationship Id="rId4" Type="http://schemas.openxmlformats.org/officeDocument/2006/relationships/image" Target="../media/image30.png"/><Relationship Id="rId9" Type="http://schemas.openxmlformats.org/officeDocument/2006/relationships/customXml" Target="../ink/ink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7.emf"/><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C055D4A-B76E-86C7-7857-A81FAAEA58CF}"/>
              </a:ext>
            </a:extLst>
          </p:cNvPr>
          <p:cNvSpPr>
            <a:spLocks noGrp="1" noChangeArrowheads="1"/>
          </p:cNvSpPr>
          <p:nvPr>
            <p:ph type="title"/>
          </p:nvPr>
        </p:nvSpPr>
        <p:spPr>
          <a:xfrm>
            <a:off x="512763" y="2120900"/>
            <a:ext cx="8001000" cy="784225"/>
          </a:xfrm>
        </p:spPr>
        <p:txBody>
          <a:bodyPr/>
          <a:lstStyle/>
          <a:p>
            <a:pPr algn="ctr" eaLnBrk="1" hangingPunct="1"/>
            <a:r>
              <a:rPr lang="zh-CN" altLang="en-US" sz="5400" b="1" dirty="0">
                <a:solidFill>
                  <a:srgbClr val="FF3300"/>
                </a:solidFill>
              </a:rPr>
              <a:t>电子技术基础</a:t>
            </a:r>
            <a:br>
              <a:rPr lang="en-US" altLang="zh-CN" sz="5400" b="1" dirty="0">
                <a:solidFill>
                  <a:srgbClr val="FF3300"/>
                </a:solidFill>
              </a:rPr>
            </a:br>
            <a:r>
              <a:rPr lang="zh-CN" altLang="en-US" sz="5400" b="1" dirty="0">
                <a:solidFill>
                  <a:srgbClr val="FF3300"/>
                </a:solidFill>
              </a:rPr>
              <a:t>实验一</a:t>
            </a:r>
          </a:p>
        </p:txBody>
      </p:sp>
      <p:sp>
        <p:nvSpPr>
          <p:cNvPr id="5123" name="文本框 15368">
            <a:extLst>
              <a:ext uri="{FF2B5EF4-FFF2-40B4-BE49-F238E27FC236}">
                <a16:creationId xmlns:a16="http://schemas.microsoft.com/office/drawing/2014/main" id="{C634BC75-702E-861F-654B-B7F23DEBADF9}"/>
              </a:ext>
            </a:extLst>
          </p:cNvPr>
          <p:cNvSpPr txBox="1">
            <a:spLocks noChangeArrowheads="1"/>
          </p:cNvSpPr>
          <p:nvPr/>
        </p:nvSpPr>
        <p:spPr bwMode="auto">
          <a:xfrm>
            <a:off x="2987675" y="3952875"/>
            <a:ext cx="3063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en-US" altLang="zh-CN" sz="2400" b="1"/>
          </a:p>
          <a:p>
            <a:pPr eaLnBrk="1" hangingPunct="1">
              <a:buFont typeface="Arial" panose="020B0604020202020204" pitchFamily="34" charset="0"/>
              <a:buNone/>
            </a:pPr>
            <a:endParaRPr lang="en-US" altLang="zh-CN" sz="2400" b="1"/>
          </a:p>
        </p:txBody>
      </p:sp>
      <p:sp>
        <p:nvSpPr>
          <p:cNvPr id="2054" name="Rectangle 6">
            <a:extLst>
              <a:ext uri="{FF2B5EF4-FFF2-40B4-BE49-F238E27FC236}">
                <a16:creationId xmlns:a16="http://schemas.microsoft.com/office/drawing/2014/main" id="{E9317A33-7605-0E62-7192-9D4A75812177}"/>
              </a:ext>
            </a:extLst>
          </p:cNvPr>
          <p:cNvSpPr>
            <a:spLocks noChangeArrowheads="1"/>
          </p:cNvSpPr>
          <p:nvPr/>
        </p:nvSpPr>
        <p:spPr bwMode="auto">
          <a:xfrm>
            <a:off x="755921" y="5084092"/>
            <a:ext cx="7056439" cy="865188"/>
          </a:xfrm>
          <a:prstGeom prst="rect">
            <a:avLst/>
          </a:prstGeom>
          <a:noFill/>
          <a:ln w="9525">
            <a:noFill/>
            <a:miter lim="800000"/>
          </a:ln>
          <a:effectLst/>
        </p:spPr>
        <p:txBody>
          <a:bodyPr anchor="ctr">
            <a:scene3d>
              <a:camera prst="orthographicFront"/>
              <a:lightRig rig="threePt" dir="t"/>
            </a:scene3d>
          </a:bodyPr>
          <a:lstStyle/>
          <a:p>
            <a:pPr algn="ctr">
              <a:buFont typeface="Arial" panose="020B0604020202020204" pitchFamily="34" charset="0"/>
              <a:buNone/>
              <a:defRPr/>
            </a:pPr>
            <a:r>
              <a:rPr lang="en-US" altLang="zh-CN" sz="3600" b="1" noProof="1">
                <a:ln w="22225">
                  <a:solidFill>
                    <a:schemeClr val="accent2"/>
                  </a:solidFill>
                  <a:prstDash val="solid"/>
                </a:ln>
                <a:solidFill>
                  <a:srgbClr val="3333FF"/>
                </a:solidFill>
                <a:latin typeface="Times New Roman" panose="02020603050405020304" pitchFamily="18" charset="0"/>
                <a:ea typeface="楷体_GB2312" pitchFamily="49" charset="-122"/>
              </a:rPr>
              <a:t> </a:t>
            </a:r>
            <a:r>
              <a:rPr lang="zh-CN" altLang="en-US" sz="3600" b="1" noProof="1">
                <a:ln w="22225">
                  <a:solidFill>
                    <a:schemeClr val="accent2"/>
                  </a:solidFill>
                  <a:prstDash val="solid"/>
                </a:ln>
                <a:solidFill>
                  <a:srgbClr val="3333FF"/>
                </a:solidFill>
                <a:latin typeface="Times New Roman" panose="02020603050405020304" pitchFamily="18" charset="0"/>
                <a:ea typeface="楷体_GB2312" pitchFamily="49" charset="-122"/>
              </a:rPr>
              <a:t>工程实践中心</a:t>
            </a:r>
          </a:p>
        </p:txBody>
      </p:sp>
      <p:sp>
        <p:nvSpPr>
          <p:cNvPr id="2" name="Rectangle 5">
            <a:extLst>
              <a:ext uri="{FF2B5EF4-FFF2-40B4-BE49-F238E27FC236}">
                <a16:creationId xmlns:a16="http://schemas.microsoft.com/office/drawing/2014/main" id="{1670146E-7ABD-62BC-3488-CD09EA7D9721}"/>
              </a:ext>
            </a:extLst>
          </p:cNvPr>
          <p:cNvSpPr>
            <a:spLocks noChangeArrowheads="1"/>
          </p:cNvSpPr>
          <p:nvPr/>
        </p:nvSpPr>
        <p:spPr bwMode="auto">
          <a:xfrm>
            <a:off x="144016" y="3140968"/>
            <a:ext cx="932452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gn="ctr" eaLnBrk="1" hangingPunct="1">
              <a:spcBef>
                <a:spcPct val="0"/>
              </a:spcBef>
              <a:buClrTx/>
              <a:buNone/>
            </a:pPr>
            <a:r>
              <a:rPr lang="zh-CN" altLang="en-US" sz="3600" b="1" dirty="0">
                <a:solidFill>
                  <a:srgbClr val="3333FF"/>
                </a:solidFill>
              </a:rPr>
              <a:t>常用仪器使用与电路基本定理的研究</a:t>
            </a:r>
            <a:endParaRPr lang="zh-CN" altLang="en-US" sz="6000" b="1" dirty="0">
              <a:solidFill>
                <a:srgbClr val="3333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054"/>
                                        </p:tgtEl>
                                        <p:attrNameLst>
                                          <p:attrName>style.visibility</p:attrName>
                                        </p:attrNameLst>
                                      </p:cBhvr>
                                      <p:to>
                                        <p:strVal val="visible"/>
                                      </p:to>
                                    </p:set>
                                    <p:anim calcmode="lin" valueType="num">
                                      <p:cBhvr>
                                        <p:cTn id="7" dur="500" fill="hold"/>
                                        <p:tgtEl>
                                          <p:spTgt spid="2054"/>
                                        </p:tgtEl>
                                        <p:attrNameLst>
                                          <p:attrName>ppt_w</p:attrName>
                                        </p:attrNameLst>
                                      </p:cBhvr>
                                      <p:tavLst>
                                        <p:tav tm="0">
                                          <p:val>
                                            <p:fltVal val="0"/>
                                          </p:val>
                                        </p:tav>
                                        <p:tav tm="100000">
                                          <p:val>
                                            <p:strVal val="#ppt_w"/>
                                          </p:val>
                                        </p:tav>
                                      </p:tavLst>
                                    </p:anim>
                                    <p:anim calcmode="lin" valueType="num">
                                      <p:cBhvr>
                                        <p:cTn id="8" dur="500" fill="hold"/>
                                        <p:tgtEl>
                                          <p:spTgt spid="20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a:extLst>
              <a:ext uri="{FF2B5EF4-FFF2-40B4-BE49-F238E27FC236}">
                <a16:creationId xmlns:a16="http://schemas.microsoft.com/office/drawing/2014/main" id="{72025AB6-5F36-3798-3E93-BDC1C2BC802C}"/>
              </a:ext>
            </a:extLst>
          </p:cNvPr>
          <p:cNvSpPr>
            <a:spLocks noChangeArrowheads="1"/>
          </p:cNvSpPr>
          <p:nvPr/>
        </p:nvSpPr>
        <p:spPr bwMode="auto">
          <a:xfrm>
            <a:off x="611188" y="1700213"/>
            <a:ext cx="8135937"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20000"/>
              </a:spcBef>
              <a:buClr>
                <a:schemeClr val="folHlink"/>
              </a:buClr>
              <a:buSzPct val="60000"/>
              <a:buFont typeface="Wingdings" panose="05000000000000000000" pitchFamily="2" charset="2"/>
              <a:buNone/>
            </a:pPr>
            <a:r>
              <a:rPr lang="zh-CN" altLang="en-US" sz="5400" b="1">
                <a:solidFill>
                  <a:srgbClr val="0000FF"/>
                </a:solidFill>
                <a:latin typeface="黑体" panose="02010609060101010101" pitchFamily="49" charset="-122"/>
                <a:ea typeface="黑体" panose="02010609060101010101" pitchFamily="49" charset="-122"/>
              </a:rPr>
              <a:t>实验一 常用仪器使用</a:t>
            </a:r>
          </a:p>
          <a:p>
            <a:pPr algn="ctr" eaLnBrk="1" hangingPunct="1">
              <a:spcBef>
                <a:spcPct val="20000"/>
              </a:spcBef>
              <a:buClr>
                <a:schemeClr val="folHlink"/>
              </a:buClr>
              <a:buSzPct val="60000"/>
              <a:buFont typeface="Wingdings" panose="05000000000000000000" pitchFamily="2" charset="2"/>
              <a:buNone/>
            </a:pPr>
            <a:r>
              <a:rPr lang="zh-CN" altLang="en-US" sz="5400" b="1">
                <a:solidFill>
                  <a:srgbClr val="0000FF"/>
                </a:solidFill>
                <a:latin typeface="黑体" panose="02010609060101010101" pitchFamily="49" charset="-122"/>
                <a:ea typeface="黑体" panose="02010609060101010101" pitchFamily="49" charset="-122"/>
              </a:rPr>
              <a:t>与电路基本定理的研究</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25457754-E3B4-841D-C354-0DBDA3E1DAF2}"/>
              </a:ext>
            </a:extLst>
          </p:cNvPr>
          <p:cNvSpPr>
            <a:spLocks noGrp="1" noChangeArrowheads="1"/>
          </p:cNvSpPr>
          <p:nvPr>
            <p:ph idx="1"/>
          </p:nvPr>
        </p:nvSpPr>
        <p:spPr>
          <a:xfrm>
            <a:off x="539750" y="1773238"/>
            <a:ext cx="8064500" cy="3671887"/>
          </a:xfrm>
        </p:spPr>
        <p:txBody>
          <a:bodyPr/>
          <a:lstStyle/>
          <a:p>
            <a:pPr eaLnBrk="1" hangingPunct="1">
              <a:lnSpc>
                <a:spcPct val="80000"/>
              </a:lnSpc>
              <a:buFont typeface="Wingdings" panose="05000000000000000000" pitchFamily="2" charset="2"/>
              <a:buNone/>
            </a:pPr>
            <a:endParaRPr lang="en-US" altLang="zh-CN" sz="1400" b="1">
              <a:solidFill>
                <a:schemeClr val="folHlink"/>
              </a:solidFill>
            </a:endParaRPr>
          </a:p>
          <a:p>
            <a:pPr eaLnBrk="1" hangingPunct="1">
              <a:lnSpc>
                <a:spcPct val="80000"/>
              </a:lnSpc>
              <a:buFont typeface="Wingdings" panose="05000000000000000000" pitchFamily="2" charset="2"/>
              <a:buNone/>
            </a:pPr>
            <a:r>
              <a:rPr lang="zh-CN" altLang="en-US" sz="2800" b="1">
                <a:solidFill>
                  <a:srgbClr val="FF3300"/>
                </a:solidFill>
              </a:rPr>
              <a:t>介绍：</a:t>
            </a:r>
            <a:endParaRPr lang="zh-CN" altLang="en-US" sz="2400" b="1">
              <a:solidFill>
                <a:srgbClr val="FF3300"/>
              </a:solidFill>
            </a:endParaRPr>
          </a:p>
          <a:p>
            <a:pPr eaLnBrk="1" hangingPunct="1">
              <a:lnSpc>
                <a:spcPct val="80000"/>
              </a:lnSpc>
              <a:buFont typeface="Wingdings" panose="05000000000000000000" pitchFamily="2" charset="2"/>
              <a:buNone/>
            </a:pPr>
            <a:r>
              <a:rPr lang="en-US" altLang="zh-CN" sz="3700" b="1">
                <a:solidFill>
                  <a:schemeClr val="folHlink"/>
                </a:solidFill>
                <a:latin typeface="华文行楷" panose="02010800040101010101" pitchFamily="2" charset="-122"/>
                <a:ea typeface="华文行楷" panose="02010800040101010101" pitchFamily="2" charset="-122"/>
              </a:rPr>
              <a:t>1</a:t>
            </a:r>
            <a:r>
              <a:rPr lang="zh-CN" altLang="en-US" sz="3700" b="1">
                <a:solidFill>
                  <a:schemeClr val="folHlink"/>
                </a:solidFill>
                <a:latin typeface="华文行楷" panose="02010800040101010101" pitchFamily="2" charset="-122"/>
                <a:ea typeface="华文行楷" panose="02010800040101010101" pitchFamily="2" charset="-122"/>
              </a:rPr>
              <a:t>、万用表使用方法。</a:t>
            </a:r>
          </a:p>
          <a:p>
            <a:pPr eaLnBrk="1" hangingPunct="1">
              <a:lnSpc>
                <a:spcPct val="80000"/>
              </a:lnSpc>
              <a:buFont typeface="Wingdings" panose="05000000000000000000" pitchFamily="2" charset="2"/>
              <a:buNone/>
            </a:pPr>
            <a:r>
              <a:rPr lang="en-US" altLang="zh-CN" sz="3700" b="1">
                <a:solidFill>
                  <a:schemeClr val="folHlink"/>
                </a:solidFill>
                <a:latin typeface="华文行楷" panose="02010800040101010101" pitchFamily="2" charset="-122"/>
                <a:ea typeface="华文行楷" panose="02010800040101010101" pitchFamily="2" charset="-122"/>
              </a:rPr>
              <a:t>2</a:t>
            </a:r>
            <a:r>
              <a:rPr lang="zh-CN" altLang="en-US" sz="3700" b="1">
                <a:solidFill>
                  <a:schemeClr val="folHlink"/>
                </a:solidFill>
                <a:latin typeface="华文行楷" panose="02010800040101010101" pitchFamily="2" charset="-122"/>
                <a:ea typeface="华文行楷" panose="02010800040101010101" pitchFamily="2" charset="-122"/>
              </a:rPr>
              <a:t>、直流稳压电源使用方法。</a:t>
            </a:r>
          </a:p>
          <a:p>
            <a:pPr eaLnBrk="1" hangingPunct="1">
              <a:lnSpc>
                <a:spcPct val="80000"/>
              </a:lnSpc>
              <a:buFont typeface="Wingdings" panose="05000000000000000000" pitchFamily="2" charset="2"/>
              <a:buNone/>
            </a:pPr>
            <a:r>
              <a:rPr lang="en-US" altLang="zh-CN" sz="3700" b="1">
                <a:solidFill>
                  <a:schemeClr val="folHlink"/>
                </a:solidFill>
                <a:latin typeface="华文行楷" panose="02010800040101010101" pitchFamily="2" charset="-122"/>
                <a:ea typeface="华文行楷" panose="02010800040101010101" pitchFamily="2" charset="-122"/>
              </a:rPr>
              <a:t>3</a:t>
            </a:r>
            <a:r>
              <a:rPr lang="zh-CN" altLang="en-US" sz="3700" b="1">
                <a:solidFill>
                  <a:schemeClr val="folHlink"/>
                </a:solidFill>
                <a:latin typeface="华文行楷" panose="02010800040101010101" pitchFamily="2" charset="-122"/>
                <a:ea typeface="华文行楷" panose="02010800040101010101" pitchFamily="2" charset="-122"/>
              </a:rPr>
              <a:t>、基础实验电路板使用方法。</a:t>
            </a:r>
          </a:p>
          <a:p>
            <a:pPr eaLnBrk="1" hangingPunct="1">
              <a:lnSpc>
                <a:spcPct val="80000"/>
              </a:lnSpc>
              <a:buFont typeface="Wingdings" panose="05000000000000000000" pitchFamily="2" charset="2"/>
              <a:buNone/>
            </a:pPr>
            <a:endParaRPr lang="en-US" altLang="zh-CN" sz="3700" b="1">
              <a:solidFill>
                <a:schemeClr val="folHlink"/>
              </a:solidFill>
              <a:latin typeface="华文行楷" panose="02010800040101010101" pitchFamily="2" charset="-122"/>
              <a:ea typeface="华文行楷" panose="02010800040101010101" pitchFamily="2" charset="-122"/>
            </a:endParaRPr>
          </a:p>
        </p:txBody>
      </p:sp>
      <p:sp>
        <p:nvSpPr>
          <p:cNvPr id="15363" name="矩形 30727">
            <a:extLst>
              <a:ext uri="{FF2B5EF4-FFF2-40B4-BE49-F238E27FC236}">
                <a16:creationId xmlns:a16="http://schemas.microsoft.com/office/drawing/2014/main" id="{0E413714-E601-00AE-785E-509AFD95932D}"/>
              </a:ext>
            </a:extLst>
          </p:cNvPr>
          <p:cNvSpPr>
            <a:spLocks noChangeArrowheads="1"/>
          </p:cNvSpPr>
          <p:nvPr/>
        </p:nvSpPr>
        <p:spPr bwMode="auto">
          <a:xfrm>
            <a:off x="1476375" y="333375"/>
            <a:ext cx="62769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4000" b="1">
                <a:solidFill>
                  <a:srgbClr val="FF3300"/>
                </a:solidFill>
              </a:rPr>
              <a:t>常用电子仪器的使用（一）</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2527ACE-5879-A39B-0786-C2139935D7C8}"/>
              </a:ext>
            </a:extLst>
          </p:cNvPr>
          <p:cNvSpPr>
            <a:spLocks noGrp="1" noChangeArrowheads="1"/>
          </p:cNvSpPr>
          <p:nvPr>
            <p:ph type="title"/>
          </p:nvPr>
        </p:nvSpPr>
        <p:spPr/>
        <p:txBody>
          <a:bodyPr/>
          <a:lstStyle/>
          <a:p>
            <a:pPr algn="ctr" eaLnBrk="1" hangingPunct="1"/>
            <a:r>
              <a:rPr lang="zh-CN" altLang="en-US" sz="4400" b="1">
                <a:solidFill>
                  <a:srgbClr val="3333FF"/>
                </a:solidFill>
              </a:rPr>
              <a:t>一、数字万用表</a:t>
            </a:r>
          </a:p>
        </p:txBody>
      </p:sp>
      <p:pic>
        <p:nvPicPr>
          <p:cNvPr id="16387" name="图片 1">
            <a:extLst>
              <a:ext uri="{FF2B5EF4-FFF2-40B4-BE49-F238E27FC236}">
                <a16:creationId xmlns:a16="http://schemas.microsoft.com/office/drawing/2014/main" id="{10E249D2-C60F-E787-DB9C-4C6C73177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5425"/>
            <a:ext cx="91440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descr="DSC01270">
            <a:extLst>
              <a:ext uri="{FF2B5EF4-FFF2-40B4-BE49-F238E27FC236}">
                <a16:creationId xmlns:a16="http://schemas.microsoft.com/office/drawing/2014/main" id="{F35A02BB-D46E-786F-A37F-5442A0EF7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75" y="1414463"/>
            <a:ext cx="860425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hidden"/>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9">
            <a:extLst>
              <a:ext uri="{FF2B5EF4-FFF2-40B4-BE49-F238E27FC236}">
                <a16:creationId xmlns:a16="http://schemas.microsoft.com/office/drawing/2014/main" id="{FDDDD4C5-A24F-73CA-9A08-ED503E596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3979863"/>
            <a:ext cx="5076825" cy="214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文本占位符 102402">
            <a:extLst>
              <a:ext uri="{FF2B5EF4-FFF2-40B4-BE49-F238E27FC236}">
                <a16:creationId xmlns:a16="http://schemas.microsoft.com/office/drawing/2014/main" id="{EA5AADF4-5782-8C80-1523-90E07D76A56C}"/>
              </a:ext>
            </a:extLst>
          </p:cNvPr>
          <p:cNvSpPr>
            <a:spLocks noGrp="1" noChangeArrowheads="1"/>
          </p:cNvSpPr>
          <p:nvPr>
            <p:ph idx="1"/>
          </p:nvPr>
        </p:nvSpPr>
        <p:spPr>
          <a:xfrm>
            <a:off x="250825" y="2060575"/>
            <a:ext cx="8893175" cy="1439863"/>
          </a:xfrm>
        </p:spPr>
        <p:txBody>
          <a:bodyPr/>
          <a:lstStyle/>
          <a:p>
            <a:pPr>
              <a:lnSpc>
                <a:spcPct val="90000"/>
              </a:lnSpc>
              <a:buFont typeface="Wingdings" panose="05000000000000000000" pitchFamily="2" charset="2"/>
              <a:buNone/>
            </a:pPr>
            <a:r>
              <a:rPr lang="zh-CN" altLang="en-US" sz="2600" b="1"/>
              <a:t>（</a:t>
            </a:r>
            <a:r>
              <a:rPr lang="en-US" altLang="zh-CN" sz="2600" b="1"/>
              <a:t>1</a:t>
            </a:r>
            <a:r>
              <a:rPr lang="zh-CN" altLang="en-US" sz="2600" b="1"/>
              <a:t>）电阻的测量</a:t>
            </a:r>
          </a:p>
          <a:p>
            <a:pPr>
              <a:lnSpc>
                <a:spcPct val="90000"/>
              </a:lnSpc>
            </a:pPr>
            <a:r>
              <a:rPr lang="zh-CN" altLang="en-US" sz="2600" b="1"/>
              <a:t>直接在</a:t>
            </a:r>
            <a:r>
              <a:rPr lang="en-US" altLang="zh-CN" sz="2600" b="1"/>
              <a:t>Ω</a:t>
            </a:r>
            <a:r>
              <a:rPr lang="zh-CN" altLang="en-US" sz="2600" b="1"/>
              <a:t>测试模式下将表笔</a:t>
            </a:r>
            <a:r>
              <a:rPr lang="zh-CN" altLang="en-US" sz="2600" b="1">
                <a:solidFill>
                  <a:srgbClr val="0000FF"/>
                </a:solidFill>
              </a:rPr>
              <a:t>并接</a:t>
            </a:r>
            <a:r>
              <a:rPr lang="zh-CN" altLang="en-US" sz="2600" b="1"/>
              <a:t>在被测电路端口上。</a:t>
            </a:r>
          </a:p>
          <a:p>
            <a:pPr>
              <a:lnSpc>
                <a:spcPct val="90000"/>
              </a:lnSpc>
            </a:pPr>
            <a:r>
              <a:rPr lang="zh-CN" altLang="en-US" sz="2600" b="1">
                <a:solidFill>
                  <a:srgbClr val="008000"/>
                </a:solidFill>
              </a:rPr>
              <a:t>注意事项</a:t>
            </a:r>
            <a:r>
              <a:rPr lang="zh-CN" altLang="en-US" sz="2600" b="1"/>
              <a:t>：</a:t>
            </a:r>
            <a:r>
              <a:rPr lang="zh-CN" altLang="en-US" sz="2600" b="1">
                <a:solidFill>
                  <a:srgbClr val="FF0000"/>
                </a:solidFill>
              </a:rPr>
              <a:t>不能</a:t>
            </a:r>
            <a:r>
              <a:rPr lang="zh-CN" altLang="en-US" sz="2600" b="1"/>
              <a:t>把人体皮肤电阻并联在电路中；</a:t>
            </a:r>
            <a:r>
              <a:rPr lang="zh-CN" altLang="en-US" sz="2600" b="1">
                <a:solidFill>
                  <a:srgbClr val="FF0000"/>
                </a:solidFill>
              </a:rPr>
              <a:t>不能</a:t>
            </a:r>
            <a:r>
              <a:rPr lang="zh-CN" altLang="en-US" sz="2600" b="1"/>
              <a:t>带电状态测量电阻。</a:t>
            </a:r>
          </a:p>
        </p:txBody>
      </p:sp>
      <p:sp>
        <p:nvSpPr>
          <p:cNvPr id="17412" name="标题 102403">
            <a:extLst>
              <a:ext uri="{FF2B5EF4-FFF2-40B4-BE49-F238E27FC236}">
                <a16:creationId xmlns:a16="http://schemas.microsoft.com/office/drawing/2014/main" id="{C8291FB8-A09F-1F01-BDC3-5BC08FA20F47}"/>
              </a:ext>
            </a:extLst>
          </p:cNvPr>
          <p:cNvSpPr>
            <a:spLocks noGrp="1" noChangeArrowheads="1"/>
          </p:cNvSpPr>
          <p:nvPr>
            <p:ph type="title"/>
          </p:nvPr>
        </p:nvSpPr>
        <p:spPr>
          <a:xfrm>
            <a:off x="1403350" y="236538"/>
            <a:ext cx="8001000" cy="820737"/>
          </a:xfrm>
        </p:spPr>
        <p:txBody>
          <a:bodyPr/>
          <a:lstStyle/>
          <a:p>
            <a:r>
              <a:rPr lang="zh-CN" altLang="en-US" b="1">
                <a:solidFill>
                  <a:srgbClr val="FF3300"/>
                </a:solidFill>
              </a:rPr>
              <a:t>数字万用表的使用</a:t>
            </a:r>
          </a:p>
        </p:txBody>
      </p:sp>
      <p:sp>
        <p:nvSpPr>
          <p:cNvPr id="17413" name="矩形 102405">
            <a:extLst>
              <a:ext uri="{FF2B5EF4-FFF2-40B4-BE49-F238E27FC236}">
                <a16:creationId xmlns:a16="http://schemas.microsoft.com/office/drawing/2014/main" id="{C75558E7-8B1E-C000-DA30-275FAF17E611}"/>
              </a:ext>
            </a:extLst>
          </p:cNvPr>
          <p:cNvSpPr>
            <a:spLocks noChangeArrowheads="1"/>
          </p:cNvSpPr>
          <p:nvPr/>
        </p:nvSpPr>
        <p:spPr bwMode="auto">
          <a:xfrm>
            <a:off x="395288" y="1341438"/>
            <a:ext cx="7561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t>2</a:t>
            </a:r>
            <a:r>
              <a:rPr lang="zh-CN" altLang="en-US" sz="2800" b="1"/>
              <a:t>、常见测量功能介绍</a:t>
            </a:r>
            <a:r>
              <a:rPr lang="en-US" altLang="zh-CN" sz="2800" b="1"/>
              <a:t>—</a:t>
            </a:r>
            <a:r>
              <a:rPr lang="zh-CN" altLang="en-US" sz="2800" b="1">
                <a:solidFill>
                  <a:srgbClr val="0000FF"/>
                </a:solidFill>
              </a:rPr>
              <a:t>电阻</a:t>
            </a:r>
            <a:r>
              <a:rPr lang="zh-CN" altLang="en-US" sz="2800" b="1"/>
              <a:t>测量。</a:t>
            </a:r>
          </a:p>
        </p:txBody>
      </p:sp>
      <mc:AlternateContent xmlns:mc="http://schemas.openxmlformats.org/markup-compatibility/2006">
        <mc:Choice xmlns:p14="http://schemas.microsoft.com/office/powerpoint/2010/main" Requires="p14">
          <p:contentPart p14:bwMode="auto" r:id="rId3">
            <p14:nvContentPartPr>
              <p14:cNvPr id="2" name="墨迹 1">
                <a:extLst>
                  <a:ext uri="{FF2B5EF4-FFF2-40B4-BE49-F238E27FC236}">
                    <a16:creationId xmlns:a16="http://schemas.microsoft.com/office/drawing/2014/main" id="{9572B2B6-B023-B702-053F-6E451AC42066}"/>
                  </a:ext>
                </a:extLst>
              </p14:cNvPr>
              <p14:cNvContentPartPr/>
              <p14:nvPr/>
            </p14:nvContentPartPr>
            <p14:xfrm>
              <a:off x="4553584" y="4410710"/>
              <a:ext cx="2294890" cy="276860"/>
            </p14:xfrm>
          </p:contentPart>
        </mc:Choice>
        <mc:Fallback>
          <p:pic>
            <p:nvPicPr>
              <p:cNvPr id="2" name="墨迹 1">
                <a:extLst>
                  <a:ext uri="{FF2B5EF4-FFF2-40B4-BE49-F238E27FC236}">
                    <a16:creationId xmlns:a16="http://schemas.microsoft.com/office/drawing/2014/main" id="{9572B2B6-B023-B702-053F-6E451AC42066}"/>
                  </a:ext>
                </a:extLst>
              </p:cNvPr>
              <p:cNvPicPr/>
              <p:nvPr/>
            </p:nvPicPr>
            <p:blipFill>
              <a:blip r:embed="rId4"/>
              <a:stretch>
                <a:fillRect/>
              </a:stretch>
            </p:blipFill>
            <p:spPr>
              <a:xfrm>
                <a:off x="4535878" y="4392549"/>
                <a:ext cx="2329579" cy="312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墨迹 2">
                <a:extLst>
                  <a:ext uri="{FF2B5EF4-FFF2-40B4-BE49-F238E27FC236}">
                    <a16:creationId xmlns:a16="http://schemas.microsoft.com/office/drawing/2014/main" id="{B6BFAC41-F8B1-37E2-6DFB-45F741887D4B}"/>
                  </a:ext>
                </a:extLst>
              </p14:cNvPr>
              <p14:cNvContentPartPr/>
              <p14:nvPr/>
            </p14:nvContentPartPr>
            <p14:xfrm>
              <a:off x="4572000" y="5053964"/>
              <a:ext cx="2303780" cy="285750"/>
            </p14:xfrm>
          </p:contentPart>
        </mc:Choice>
        <mc:Fallback>
          <p:pic>
            <p:nvPicPr>
              <p:cNvPr id="3" name="墨迹 2">
                <a:extLst>
                  <a:ext uri="{FF2B5EF4-FFF2-40B4-BE49-F238E27FC236}">
                    <a16:creationId xmlns:a16="http://schemas.microsoft.com/office/drawing/2014/main" id="{B6BFAC41-F8B1-37E2-6DFB-45F741887D4B}"/>
                  </a:ext>
                </a:extLst>
              </p:cNvPr>
              <p:cNvPicPr/>
              <p:nvPr/>
            </p:nvPicPr>
            <p:blipFill>
              <a:blip r:embed="rId6"/>
              <a:stretch>
                <a:fillRect/>
              </a:stretch>
            </p:blipFill>
            <p:spPr>
              <a:xfrm>
                <a:off x="4554295" y="5035803"/>
                <a:ext cx="2338467" cy="32133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墨迹 3">
                <a:extLst>
                  <a:ext uri="{FF2B5EF4-FFF2-40B4-BE49-F238E27FC236}">
                    <a16:creationId xmlns:a16="http://schemas.microsoft.com/office/drawing/2014/main" id="{987F69C3-A31E-84C5-D7E5-737646D627BC}"/>
                  </a:ext>
                </a:extLst>
              </p14:cNvPr>
              <p14:cNvContentPartPr/>
              <p14:nvPr/>
            </p14:nvContentPartPr>
            <p14:xfrm>
              <a:off x="6777355" y="4678680"/>
              <a:ext cx="44450" cy="259080"/>
            </p14:xfrm>
          </p:contentPart>
        </mc:Choice>
        <mc:Fallback>
          <p:pic>
            <p:nvPicPr>
              <p:cNvPr id="4" name="墨迹 3">
                <a:extLst>
                  <a:ext uri="{FF2B5EF4-FFF2-40B4-BE49-F238E27FC236}">
                    <a16:creationId xmlns:a16="http://schemas.microsoft.com/office/drawing/2014/main" id="{987F69C3-A31E-84C5-D7E5-737646D627BC}"/>
                  </a:ext>
                </a:extLst>
              </p:cNvPr>
              <p:cNvPicPr/>
              <p:nvPr/>
            </p:nvPicPr>
            <p:blipFill>
              <a:blip r:embed="rId8"/>
              <a:stretch>
                <a:fillRect/>
              </a:stretch>
            </p:blipFill>
            <p:spPr>
              <a:xfrm>
                <a:off x="6756412" y="4660466"/>
                <a:ext cx="85481" cy="294764"/>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5" name="墨迹 4">
                <a:extLst>
                  <a:ext uri="{FF2B5EF4-FFF2-40B4-BE49-F238E27FC236}">
                    <a16:creationId xmlns:a16="http://schemas.microsoft.com/office/drawing/2014/main" id="{EC673E78-52D3-2A29-3EB1-047D066F6EEE}"/>
                  </a:ext>
                </a:extLst>
              </p14:cNvPr>
              <p14:cNvContentPartPr/>
              <p14:nvPr/>
            </p14:nvContentPartPr>
            <p14:xfrm>
              <a:off x="6804017" y="4652010"/>
              <a:ext cx="232410" cy="375285"/>
            </p14:xfrm>
          </p:contentPart>
        </mc:Choice>
        <mc:Fallback>
          <p:pic>
            <p:nvPicPr>
              <p:cNvPr id="5" name="墨迹 4">
                <a:extLst>
                  <a:ext uri="{FF2B5EF4-FFF2-40B4-BE49-F238E27FC236}">
                    <a16:creationId xmlns:a16="http://schemas.microsoft.com/office/drawing/2014/main" id="{EC673E78-52D3-2A29-3EB1-047D066F6EEE}"/>
                  </a:ext>
                </a:extLst>
              </p:cNvPr>
              <p:cNvPicPr/>
              <p:nvPr/>
            </p:nvPicPr>
            <p:blipFill>
              <a:blip r:embed="rId10"/>
              <a:stretch>
                <a:fillRect/>
              </a:stretch>
            </p:blipFill>
            <p:spPr>
              <a:xfrm>
                <a:off x="6785738" y="4633982"/>
                <a:ext cx="268223" cy="410606"/>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69CACC90-EBCB-C7DA-8812-7216EFA163CC}"/>
                  </a:ext>
                </a:extLst>
              </p14:cNvPr>
              <p14:cNvContentPartPr/>
              <p14:nvPr/>
            </p14:nvContentPartPr>
            <p14:xfrm>
              <a:off x="6848468" y="5000617"/>
              <a:ext cx="125095" cy="321310"/>
            </p14:xfrm>
          </p:contentPart>
        </mc:Choice>
        <mc:Fallback>
          <p:pic>
            <p:nvPicPr>
              <p:cNvPr id="6" name="墨迹 5">
                <a:extLst>
                  <a:ext uri="{FF2B5EF4-FFF2-40B4-BE49-F238E27FC236}">
                    <a16:creationId xmlns:a16="http://schemas.microsoft.com/office/drawing/2014/main" id="{69CACC90-EBCB-C7DA-8812-7216EFA163CC}"/>
                  </a:ext>
                </a:extLst>
              </p:cNvPr>
              <p:cNvPicPr/>
              <p:nvPr/>
            </p:nvPicPr>
            <p:blipFill>
              <a:blip r:embed="rId12"/>
              <a:stretch>
                <a:fillRect/>
              </a:stretch>
            </p:blipFill>
            <p:spPr>
              <a:xfrm>
                <a:off x="6829665" y="4982520"/>
                <a:ext cx="161933" cy="356765"/>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墨迹 6">
                <a:extLst>
                  <a:ext uri="{FF2B5EF4-FFF2-40B4-BE49-F238E27FC236}">
                    <a16:creationId xmlns:a16="http://schemas.microsoft.com/office/drawing/2014/main" id="{CF3083DB-9D4F-41D2-76A1-EC8742FC8086}"/>
                  </a:ext>
                </a:extLst>
              </p14:cNvPr>
              <p14:cNvContentPartPr/>
              <p14:nvPr/>
            </p14:nvContentPartPr>
            <p14:xfrm>
              <a:off x="6857999" y="4410710"/>
              <a:ext cx="53340" cy="232410"/>
            </p14:xfrm>
          </p:contentPart>
        </mc:Choice>
        <mc:Fallback>
          <p:pic>
            <p:nvPicPr>
              <p:cNvPr id="7" name="墨迹 6">
                <a:extLst>
                  <a:ext uri="{FF2B5EF4-FFF2-40B4-BE49-F238E27FC236}">
                    <a16:creationId xmlns:a16="http://schemas.microsoft.com/office/drawing/2014/main" id="{CF3083DB-9D4F-41D2-76A1-EC8742FC8086}"/>
                  </a:ext>
                </a:extLst>
              </p:cNvPr>
              <p:cNvPicPr/>
              <p:nvPr/>
            </p:nvPicPr>
            <p:blipFill>
              <a:blip r:embed="rId14"/>
              <a:stretch>
                <a:fillRect/>
              </a:stretch>
            </p:blipFill>
            <p:spPr>
              <a:xfrm>
                <a:off x="6837738" y="4392431"/>
                <a:ext cx="93035" cy="268223"/>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墨迹 7">
                <a:extLst>
                  <a:ext uri="{FF2B5EF4-FFF2-40B4-BE49-F238E27FC236}">
                    <a16:creationId xmlns:a16="http://schemas.microsoft.com/office/drawing/2014/main" id="{82654919-B0A6-F3C7-CC92-B9CC1B76F687}"/>
                  </a:ext>
                </a:extLst>
              </p14:cNvPr>
              <p14:cNvContentPartPr/>
              <p14:nvPr/>
            </p14:nvContentPartPr>
            <p14:xfrm>
              <a:off x="7250430" y="4678680"/>
              <a:ext cx="17780" cy="294640"/>
            </p14:xfrm>
          </p:contentPart>
        </mc:Choice>
        <mc:Fallback>
          <p:pic>
            <p:nvPicPr>
              <p:cNvPr id="8" name="墨迹 7">
                <a:extLst>
                  <a:ext uri="{FF2B5EF4-FFF2-40B4-BE49-F238E27FC236}">
                    <a16:creationId xmlns:a16="http://schemas.microsoft.com/office/drawing/2014/main" id="{82654919-B0A6-F3C7-CC92-B9CC1B76F687}"/>
                  </a:ext>
                </a:extLst>
              </p:cNvPr>
              <p:cNvPicPr/>
              <p:nvPr/>
            </p:nvPicPr>
            <p:blipFill>
              <a:blip r:embed="rId16"/>
              <a:stretch>
                <a:fillRect/>
              </a:stretch>
            </p:blipFill>
            <p:spPr>
              <a:xfrm>
                <a:off x="7224806" y="4660543"/>
                <a:ext cx="67982" cy="330174"/>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墨迹 8">
                <a:extLst>
                  <a:ext uri="{FF2B5EF4-FFF2-40B4-BE49-F238E27FC236}">
                    <a16:creationId xmlns:a16="http://schemas.microsoft.com/office/drawing/2014/main" id="{10EB0160-CB7C-D991-7C98-CB6576C86671}"/>
                  </a:ext>
                </a:extLst>
              </p14:cNvPr>
              <p14:cNvContentPartPr/>
              <p14:nvPr/>
            </p14:nvContentPartPr>
            <p14:xfrm>
              <a:off x="7232642" y="4625339"/>
              <a:ext cx="276860" cy="232410"/>
            </p14:xfrm>
          </p:contentPart>
        </mc:Choice>
        <mc:Fallback>
          <p:pic>
            <p:nvPicPr>
              <p:cNvPr id="9" name="墨迹 8">
                <a:extLst>
                  <a:ext uri="{FF2B5EF4-FFF2-40B4-BE49-F238E27FC236}">
                    <a16:creationId xmlns:a16="http://schemas.microsoft.com/office/drawing/2014/main" id="{10EB0160-CB7C-D991-7C98-CB6576C86671}"/>
                  </a:ext>
                </a:extLst>
              </p:cNvPr>
              <p:cNvPicPr/>
              <p:nvPr/>
            </p:nvPicPr>
            <p:blipFill>
              <a:blip r:embed="rId18"/>
              <a:stretch>
                <a:fillRect/>
              </a:stretch>
            </p:blipFill>
            <p:spPr>
              <a:xfrm>
                <a:off x="7214481" y="4607060"/>
                <a:ext cx="312440" cy="268223"/>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5">
            <a:extLst>
              <a:ext uri="{FF2B5EF4-FFF2-40B4-BE49-F238E27FC236}">
                <a16:creationId xmlns:a16="http://schemas.microsoft.com/office/drawing/2014/main" id="{39BBC3AE-C82E-FC16-A4B7-83F7C292230C}"/>
              </a:ext>
            </a:extLst>
          </p:cNvPr>
          <p:cNvSpPr>
            <a:spLocks noGrp="1" noChangeArrowheads="1"/>
          </p:cNvSpPr>
          <p:nvPr>
            <p:ph type="body" idx="4294967295"/>
          </p:nvPr>
        </p:nvSpPr>
        <p:spPr>
          <a:xfrm>
            <a:off x="0" y="1773238"/>
            <a:ext cx="8964613" cy="1512887"/>
          </a:xfrm>
        </p:spPr>
        <p:txBody>
          <a:bodyPr/>
          <a:lstStyle/>
          <a:p>
            <a:pPr eaLnBrk="1" hangingPunct="1">
              <a:lnSpc>
                <a:spcPct val="90000"/>
              </a:lnSpc>
              <a:buFont typeface="Wingdings" panose="05000000000000000000" pitchFamily="2" charset="2"/>
              <a:buNone/>
            </a:pPr>
            <a:r>
              <a:rPr lang="en-US" altLang="zh-CN" b="1">
                <a:solidFill>
                  <a:srgbClr val="3333FF"/>
                </a:solidFill>
                <a:ea typeface="楷体_GB2312" pitchFamily="49" charset="-122"/>
              </a:rPr>
              <a:t>a</a:t>
            </a:r>
            <a:r>
              <a:rPr lang="zh-CN" altLang="en-US" b="1">
                <a:solidFill>
                  <a:srgbClr val="3333FF"/>
                </a:solidFill>
                <a:ea typeface="楷体_GB2312" pitchFamily="49" charset="-122"/>
              </a:rPr>
              <a:t>、直接测量：</a:t>
            </a:r>
          </a:p>
          <a:p>
            <a:pPr eaLnBrk="1" hangingPunct="1">
              <a:lnSpc>
                <a:spcPct val="125000"/>
              </a:lnSpc>
              <a:buFont typeface="Wingdings" panose="05000000000000000000" pitchFamily="2" charset="2"/>
              <a:buNone/>
            </a:pPr>
            <a:r>
              <a:rPr lang="zh-CN" altLang="en-US" sz="2600" b="1">
                <a:solidFill>
                  <a:schemeClr val="hlink"/>
                </a:solidFill>
                <a:ea typeface="楷体_GB2312" pitchFamily="49" charset="-122"/>
              </a:rPr>
              <a:t>       </a:t>
            </a:r>
            <a:r>
              <a:rPr lang="zh-CN" altLang="en-US" sz="2400" b="1"/>
              <a:t>测量电流、电压一般都用直接测量，即用直读式模拟或数字的电流、电压表。</a:t>
            </a:r>
            <a:r>
              <a:rPr lang="zh-CN" altLang="en-US" sz="2400" b="1">
                <a:solidFill>
                  <a:srgbClr val="008000"/>
                </a:solidFill>
              </a:rPr>
              <a:t>测电流时与被测电路</a:t>
            </a:r>
            <a:r>
              <a:rPr lang="zh-CN" altLang="en-US" sz="2400" b="1" u="sng">
                <a:solidFill>
                  <a:srgbClr val="FF0000"/>
                </a:solidFill>
                <a:latin typeface="黑体" panose="02010609060101010101" pitchFamily="49" charset="-122"/>
                <a:ea typeface="黑体" panose="02010609060101010101" pitchFamily="49" charset="-122"/>
              </a:rPr>
              <a:t>串联</a:t>
            </a:r>
            <a:r>
              <a:rPr lang="zh-CN" altLang="en-US" sz="2400" b="1">
                <a:solidFill>
                  <a:srgbClr val="FF0000"/>
                </a:solidFill>
              </a:rPr>
              <a:t>，</a:t>
            </a:r>
            <a:r>
              <a:rPr lang="zh-CN" altLang="en-US" sz="2400">
                <a:solidFill>
                  <a:srgbClr val="008000"/>
                </a:solidFill>
                <a:latin typeface="黑体" panose="02010609060101010101" pitchFamily="49" charset="-122"/>
                <a:ea typeface="黑体" panose="02010609060101010101" pitchFamily="49" charset="-122"/>
              </a:rPr>
              <a:t>测电压时与被测电路</a:t>
            </a:r>
            <a:r>
              <a:rPr lang="zh-CN" altLang="en-US" sz="2400" b="1" u="sng">
                <a:solidFill>
                  <a:srgbClr val="FF0000"/>
                </a:solidFill>
                <a:latin typeface="黑体" panose="02010609060101010101" pitchFamily="49" charset="-122"/>
                <a:ea typeface="黑体" panose="02010609060101010101" pitchFamily="49" charset="-122"/>
              </a:rPr>
              <a:t>并联</a:t>
            </a:r>
            <a:r>
              <a:rPr lang="zh-CN" altLang="en-US" sz="2400" b="1">
                <a:solidFill>
                  <a:srgbClr val="FF0000"/>
                </a:solidFill>
              </a:rPr>
              <a:t>，</a:t>
            </a:r>
            <a:r>
              <a:rPr lang="zh-CN" altLang="en-US" sz="2400" b="1"/>
              <a:t>但应注意连接在电路中的位置，如图所示。</a:t>
            </a:r>
          </a:p>
        </p:txBody>
      </p:sp>
      <p:pic>
        <p:nvPicPr>
          <p:cNvPr id="18435" name="Picture 8" descr="2Z1A">
            <a:extLst>
              <a:ext uri="{FF2B5EF4-FFF2-40B4-BE49-F238E27FC236}">
                <a16:creationId xmlns:a16="http://schemas.microsoft.com/office/drawing/2014/main" id="{67D32AF6-F09B-12D1-2C6E-95D370245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860800"/>
            <a:ext cx="2895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9" descr="2Z2">
            <a:extLst>
              <a:ext uri="{FF2B5EF4-FFF2-40B4-BE49-F238E27FC236}">
                <a16:creationId xmlns:a16="http://schemas.microsoft.com/office/drawing/2014/main" id="{F4E5A58E-E46B-13C4-DBB8-22AB25138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933825"/>
            <a:ext cx="2895600" cy="21510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7" name="Text Box 10">
            <a:extLst>
              <a:ext uri="{FF2B5EF4-FFF2-40B4-BE49-F238E27FC236}">
                <a16:creationId xmlns:a16="http://schemas.microsoft.com/office/drawing/2014/main" id="{0267CEF4-83D9-B7C6-F8A5-07807C4E6DA3}"/>
              </a:ext>
            </a:extLst>
          </p:cNvPr>
          <p:cNvSpPr txBox="1">
            <a:spLocks noChangeArrowheads="1"/>
          </p:cNvSpPr>
          <p:nvPr/>
        </p:nvSpPr>
        <p:spPr bwMode="auto">
          <a:xfrm>
            <a:off x="1042988" y="6308725"/>
            <a:ext cx="3071812" cy="3667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solidFill>
                  <a:schemeClr val="tx2"/>
                </a:solidFill>
                <a:latin typeface="Times New Roman" panose="02020603050405020304" pitchFamily="18" charset="0"/>
              </a:rPr>
              <a:t>电流表线圈应接在低电位端</a:t>
            </a:r>
          </a:p>
        </p:txBody>
      </p:sp>
      <p:sp>
        <p:nvSpPr>
          <p:cNvPr id="18438" name="Text Box 12">
            <a:extLst>
              <a:ext uri="{FF2B5EF4-FFF2-40B4-BE49-F238E27FC236}">
                <a16:creationId xmlns:a16="http://schemas.microsoft.com/office/drawing/2014/main" id="{568E71ED-ADBF-9365-D55F-D681C84AEDB7}"/>
              </a:ext>
            </a:extLst>
          </p:cNvPr>
          <p:cNvSpPr txBox="1">
            <a:spLocks noChangeArrowheads="1"/>
          </p:cNvSpPr>
          <p:nvPr/>
        </p:nvSpPr>
        <p:spPr bwMode="auto">
          <a:xfrm>
            <a:off x="5364163" y="6308725"/>
            <a:ext cx="3500437" cy="36671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solidFill>
                  <a:schemeClr val="tx2"/>
                </a:solidFill>
                <a:latin typeface="Times New Roman" panose="02020603050405020304" pitchFamily="18" charset="0"/>
              </a:rPr>
              <a:t>电压表接地标志应接在低电位端</a:t>
            </a:r>
          </a:p>
        </p:txBody>
      </p:sp>
      <p:sp>
        <p:nvSpPr>
          <p:cNvPr id="18439" name="灯片编号占位符 9">
            <a:extLst>
              <a:ext uri="{FF2B5EF4-FFF2-40B4-BE49-F238E27FC236}">
                <a16:creationId xmlns:a16="http://schemas.microsoft.com/office/drawing/2014/main" id="{71E7F386-A623-7359-6D03-35B7D09BF49B}"/>
              </a:ext>
            </a:extLst>
          </p:cNvPr>
          <p:cNvSpPr txBox="1">
            <a:spLocks noGrp="1" noChangeArrowheads="1"/>
          </p:cNvSpPr>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r" eaLnBrk="1" hangingPunct="1">
              <a:buFont typeface="Arial" panose="020B0604020202020204" pitchFamily="34" charset="0"/>
              <a:buNone/>
            </a:pPr>
            <a:fld id="{9397D6AE-15E3-4B82-AEBB-5EEABC5F8E3E}" type="slidenum">
              <a:rPr lang="en-US" altLang="zh-CN" sz="1400">
                <a:latin typeface="Times New Roman" panose="02020603050405020304" pitchFamily="18" charset="0"/>
              </a:rPr>
              <a:pPr algn="r" eaLnBrk="1" hangingPunct="1">
                <a:buFont typeface="Arial" panose="020B0604020202020204" pitchFamily="34" charset="0"/>
                <a:buNone/>
              </a:pPr>
              <a:t>14</a:t>
            </a:fld>
            <a:endParaRPr lang="en-US" altLang="zh-CN" sz="1400">
              <a:latin typeface="Times New Roman" panose="02020603050405020304" pitchFamily="18" charset="0"/>
            </a:endParaRPr>
          </a:p>
        </p:txBody>
      </p:sp>
      <p:sp>
        <p:nvSpPr>
          <p:cNvPr id="18440" name="矩形 97290">
            <a:extLst>
              <a:ext uri="{FF2B5EF4-FFF2-40B4-BE49-F238E27FC236}">
                <a16:creationId xmlns:a16="http://schemas.microsoft.com/office/drawing/2014/main" id="{1BE1554F-8405-76FF-0AE3-2088C1C1C97D}"/>
              </a:ext>
            </a:extLst>
          </p:cNvPr>
          <p:cNvSpPr>
            <a:spLocks noChangeArrowheads="1"/>
          </p:cNvSpPr>
          <p:nvPr/>
        </p:nvSpPr>
        <p:spPr bwMode="auto">
          <a:xfrm>
            <a:off x="1403350" y="260350"/>
            <a:ext cx="80010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3800" b="1">
                <a:solidFill>
                  <a:srgbClr val="FF3300"/>
                </a:solidFill>
              </a:rPr>
              <a:t>数字万用表的使用</a:t>
            </a:r>
          </a:p>
        </p:txBody>
      </p:sp>
      <p:sp>
        <p:nvSpPr>
          <p:cNvPr id="18441" name="矩形 97291">
            <a:extLst>
              <a:ext uri="{FF2B5EF4-FFF2-40B4-BE49-F238E27FC236}">
                <a16:creationId xmlns:a16="http://schemas.microsoft.com/office/drawing/2014/main" id="{194729CB-2AF8-BD6B-A338-D93B2CB5FA51}"/>
              </a:ext>
            </a:extLst>
          </p:cNvPr>
          <p:cNvSpPr>
            <a:spLocks noChangeArrowheads="1"/>
          </p:cNvSpPr>
          <p:nvPr/>
        </p:nvSpPr>
        <p:spPr bwMode="auto">
          <a:xfrm>
            <a:off x="611188" y="1268413"/>
            <a:ext cx="7632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t>2</a:t>
            </a:r>
            <a:r>
              <a:rPr lang="zh-CN" altLang="en-US" sz="2800" b="1"/>
              <a:t>、常见测量功能介绍（</a:t>
            </a:r>
            <a:r>
              <a:rPr lang="zh-CN" altLang="en-US" sz="2800" b="1">
                <a:solidFill>
                  <a:srgbClr val="0000FF"/>
                </a:solidFill>
              </a:rPr>
              <a:t>电压、电流</a:t>
            </a:r>
            <a:r>
              <a:rPr lang="zh-CN" altLang="en-US" sz="2800" b="1"/>
              <a:t>）测量。</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E036F231-2697-1322-2000-9D5820E6A70A}"/>
              </a:ext>
            </a:extLst>
          </p:cNvPr>
          <p:cNvSpPr>
            <a:spLocks noGrp="1" noChangeArrowheads="1"/>
          </p:cNvSpPr>
          <p:nvPr>
            <p:ph type="body" idx="4294967295"/>
          </p:nvPr>
        </p:nvSpPr>
        <p:spPr>
          <a:xfrm>
            <a:off x="0" y="1341438"/>
            <a:ext cx="9144000" cy="1176337"/>
          </a:xfrm>
        </p:spPr>
        <p:txBody>
          <a:bodyPr/>
          <a:lstStyle/>
          <a:p>
            <a:pPr eaLnBrk="1" hangingPunct="1">
              <a:lnSpc>
                <a:spcPct val="120000"/>
              </a:lnSpc>
              <a:spcBef>
                <a:spcPct val="50000"/>
              </a:spcBef>
              <a:buFont typeface="Wingdings" panose="05000000000000000000" pitchFamily="2" charset="2"/>
              <a:buNone/>
            </a:pPr>
            <a:r>
              <a:rPr lang="en-US" altLang="zh-CN" sz="2400" b="1"/>
              <a:t>         </a:t>
            </a:r>
            <a:r>
              <a:rPr lang="zh-CN" altLang="en-US" sz="2400" b="1">
                <a:solidFill>
                  <a:schemeClr val="tx2"/>
                </a:solidFill>
              </a:rPr>
              <a:t>在特殊情况下，可以用间接法测量</a:t>
            </a:r>
            <a:r>
              <a:rPr lang="zh-CN" altLang="en-US" sz="2400" b="1"/>
              <a:t>。例如在已焊好元件的印制板上，通过测量某电阻</a:t>
            </a:r>
            <a:r>
              <a:rPr lang="zh-CN" altLang="en-US" sz="2400" b="1">
                <a:solidFill>
                  <a:srgbClr val="008000"/>
                </a:solidFill>
              </a:rPr>
              <a:t>两端电压求得电流</a:t>
            </a:r>
            <a:r>
              <a:rPr lang="zh-CN" altLang="en-US" sz="2400" b="1"/>
              <a:t>，或测量通过电阻的电流，求出电阻两端的压降。</a:t>
            </a:r>
          </a:p>
        </p:txBody>
      </p:sp>
      <p:sp>
        <p:nvSpPr>
          <p:cNvPr id="19459" name="Rectangle 11">
            <a:extLst>
              <a:ext uri="{FF2B5EF4-FFF2-40B4-BE49-F238E27FC236}">
                <a16:creationId xmlns:a16="http://schemas.microsoft.com/office/drawing/2014/main" id="{FAD120CE-6CC0-C91B-0462-324BAE0FAF65}"/>
              </a:ext>
            </a:extLst>
          </p:cNvPr>
          <p:cNvSpPr>
            <a:spLocks noChangeArrowheads="1"/>
          </p:cNvSpPr>
          <p:nvPr/>
        </p:nvSpPr>
        <p:spPr bwMode="auto">
          <a:xfrm>
            <a:off x="1116013" y="260350"/>
            <a:ext cx="2460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rgbClr val="3333FF"/>
                </a:solidFill>
                <a:latin typeface="Trebuchet MS" panose="020B0603020202020204" pitchFamily="34" charset="0"/>
              </a:rPr>
              <a:t>b</a:t>
            </a:r>
            <a:r>
              <a:rPr lang="zh-CN" altLang="en-US" sz="3200" b="1">
                <a:solidFill>
                  <a:srgbClr val="3333FF"/>
                </a:solidFill>
                <a:latin typeface="Trebuchet MS" panose="020B0603020202020204" pitchFamily="34" charset="0"/>
              </a:rPr>
              <a:t>、间接测量</a:t>
            </a:r>
          </a:p>
        </p:txBody>
      </p:sp>
      <p:sp>
        <p:nvSpPr>
          <p:cNvPr id="19460" name="矩形 98312">
            <a:extLst>
              <a:ext uri="{FF2B5EF4-FFF2-40B4-BE49-F238E27FC236}">
                <a16:creationId xmlns:a16="http://schemas.microsoft.com/office/drawing/2014/main" id="{C307DFFE-FF7A-097E-6A1B-59EE2AEA0EF1}"/>
              </a:ext>
            </a:extLst>
          </p:cNvPr>
          <p:cNvSpPr>
            <a:spLocks noChangeArrowheads="1"/>
          </p:cNvSpPr>
          <p:nvPr/>
        </p:nvSpPr>
        <p:spPr bwMode="auto">
          <a:xfrm>
            <a:off x="3708400" y="260350"/>
            <a:ext cx="31686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accent2"/>
                </a:solidFill>
                <a:latin typeface="Times New Roman" panose="02020603050405020304" pitchFamily="18" charset="0"/>
              </a:rPr>
              <a:t>(</a:t>
            </a:r>
            <a:r>
              <a:rPr lang="zh-CN" altLang="en-US" sz="3200" b="1">
                <a:solidFill>
                  <a:schemeClr val="accent2"/>
                </a:solidFill>
                <a:latin typeface="Times New Roman" panose="02020603050405020304" pitchFamily="18" charset="0"/>
              </a:rPr>
              <a:t>基于伏安法</a:t>
            </a:r>
            <a:r>
              <a:rPr lang="en-US" altLang="zh-CN" sz="3200" b="1">
                <a:solidFill>
                  <a:schemeClr val="accent2"/>
                </a:solidFill>
                <a:latin typeface="Times New Roman" panose="02020603050405020304" pitchFamily="18" charset="0"/>
              </a:rPr>
              <a:t>)</a:t>
            </a:r>
            <a:endParaRPr lang="zh-CN" altLang="en-US" sz="3200" b="1">
              <a:solidFill>
                <a:schemeClr val="accent2"/>
              </a:solidFill>
              <a:latin typeface="Times New Roman" panose="02020603050405020304" pitchFamily="18" charset="0"/>
            </a:endParaRPr>
          </a:p>
        </p:txBody>
      </p:sp>
      <p:grpSp>
        <p:nvGrpSpPr>
          <p:cNvPr id="19461" name="组合 98313">
            <a:extLst>
              <a:ext uri="{FF2B5EF4-FFF2-40B4-BE49-F238E27FC236}">
                <a16:creationId xmlns:a16="http://schemas.microsoft.com/office/drawing/2014/main" id="{07541291-6ED8-AFD8-FDF8-595476FEA55A}"/>
              </a:ext>
            </a:extLst>
          </p:cNvPr>
          <p:cNvGrpSpPr>
            <a:grpSpLocks/>
          </p:cNvGrpSpPr>
          <p:nvPr/>
        </p:nvGrpSpPr>
        <p:grpSpPr bwMode="auto">
          <a:xfrm>
            <a:off x="2063750" y="4295775"/>
            <a:ext cx="3124200" cy="1752600"/>
            <a:chOff x="1440" y="3024"/>
            <a:chExt cx="1968" cy="1104"/>
          </a:xfrm>
        </p:grpSpPr>
        <p:sp>
          <p:nvSpPr>
            <p:cNvPr id="19473" name="椭圆 98314">
              <a:extLst>
                <a:ext uri="{FF2B5EF4-FFF2-40B4-BE49-F238E27FC236}">
                  <a16:creationId xmlns:a16="http://schemas.microsoft.com/office/drawing/2014/main" id="{093C1694-9F4B-789F-8EE2-A3DBDDD021F9}"/>
                </a:ext>
              </a:extLst>
            </p:cNvPr>
            <p:cNvSpPr>
              <a:spLocks noChangeArrowheads="1"/>
            </p:cNvSpPr>
            <p:nvPr/>
          </p:nvSpPr>
          <p:spPr bwMode="auto">
            <a:xfrm>
              <a:off x="2064" y="3408"/>
              <a:ext cx="720" cy="720"/>
            </a:xfrm>
            <a:prstGeom prst="ellipse">
              <a:avLst/>
            </a:prstGeom>
            <a:solidFill>
              <a:schemeClr val="bg1"/>
            </a:solidFill>
            <a:ln w="57150">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9474" name="文本框 98315">
              <a:extLst>
                <a:ext uri="{FF2B5EF4-FFF2-40B4-BE49-F238E27FC236}">
                  <a16:creationId xmlns:a16="http://schemas.microsoft.com/office/drawing/2014/main" id="{B9CBEE39-7B2F-76BC-8BE3-6E3AF1AA6F85}"/>
                </a:ext>
              </a:extLst>
            </p:cNvPr>
            <p:cNvSpPr txBox="1">
              <a:spLocks noChangeArrowheads="1"/>
            </p:cNvSpPr>
            <p:nvPr/>
          </p:nvSpPr>
          <p:spPr bwMode="auto">
            <a:xfrm>
              <a:off x="2160" y="3456"/>
              <a:ext cx="463"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6000">
                  <a:latin typeface="Times New Roman" panose="02020603050405020304" pitchFamily="18" charset="0"/>
                </a:rPr>
                <a:t>V</a:t>
              </a:r>
            </a:p>
          </p:txBody>
        </p:sp>
        <p:sp>
          <p:nvSpPr>
            <p:cNvPr id="19475" name="直接连接符 98316">
              <a:extLst>
                <a:ext uri="{FF2B5EF4-FFF2-40B4-BE49-F238E27FC236}">
                  <a16:creationId xmlns:a16="http://schemas.microsoft.com/office/drawing/2014/main" id="{E5ECDEC0-689A-3A88-7CF0-085C4830996F}"/>
                </a:ext>
              </a:extLst>
            </p:cNvPr>
            <p:cNvSpPr>
              <a:spLocks noChangeShapeType="1"/>
            </p:cNvSpPr>
            <p:nvPr/>
          </p:nvSpPr>
          <p:spPr bwMode="auto">
            <a:xfrm>
              <a:off x="2784" y="3792"/>
              <a:ext cx="62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6" name="直接连接符 98317">
              <a:extLst>
                <a:ext uri="{FF2B5EF4-FFF2-40B4-BE49-F238E27FC236}">
                  <a16:creationId xmlns:a16="http://schemas.microsoft.com/office/drawing/2014/main" id="{00A1E2A7-266D-47E0-C5E2-0E96BC8B3CBE}"/>
                </a:ext>
              </a:extLst>
            </p:cNvPr>
            <p:cNvSpPr>
              <a:spLocks noChangeShapeType="1"/>
            </p:cNvSpPr>
            <p:nvPr/>
          </p:nvSpPr>
          <p:spPr bwMode="auto">
            <a:xfrm>
              <a:off x="1440" y="3792"/>
              <a:ext cx="62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7" name="直接连接符 98318">
              <a:extLst>
                <a:ext uri="{FF2B5EF4-FFF2-40B4-BE49-F238E27FC236}">
                  <a16:creationId xmlns:a16="http://schemas.microsoft.com/office/drawing/2014/main" id="{3FCDE131-2AAA-F59A-E278-8CF8041A5310}"/>
                </a:ext>
              </a:extLst>
            </p:cNvPr>
            <p:cNvSpPr>
              <a:spLocks noChangeShapeType="1"/>
            </p:cNvSpPr>
            <p:nvPr/>
          </p:nvSpPr>
          <p:spPr bwMode="auto">
            <a:xfrm flipV="1">
              <a:off x="1440" y="3024"/>
              <a:ext cx="0" cy="76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8" name="直接连接符 98319">
              <a:extLst>
                <a:ext uri="{FF2B5EF4-FFF2-40B4-BE49-F238E27FC236}">
                  <a16:creationId xmlns:a16="http://schemas.microsoft.com/office/drawing/2014/main" id="{6B1765CD-1EAE-DA76-19BC-612B631F254B}"/>
                </a:ext>
              </a:extLst>
            </p:cNvPr>
            <p:cNvSpPr>
              <a:spLocks noChangeShapeType="1"/>
            </p:cNvSpPr>
            <p:nvPr/>
          </p:nvSpPr>
          <p:spPr bwMode="auto">
            <a:xfrm flipV="1">
              <a:off x="3360" y="3024"/>
              <a:ext cx="0" cy="76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9462" name="组合 98320">
            <a:extLst>
              <a:ext uri="{FF2B5EF4-FFF2-40B4-BE49-F238E27FC236}">
                <a16:creationId xmlns:a16="http://schemas.microsoft.com/office/drawing/2014/main" id="{7901A4DE-88DD-1500-830D-28F7E6177F4E}"/>
              </a:ext>
            </a:extLst>
          </p:cNvPr>
          <p:cNvGrpSpPr>
            <a:grpSpLocks/>
          </p:cNvGrpSpPr>
          <p:nvPr/>
        </p:nvGrpSpPr>
        <p:grpSpPr bwMode="auto">
          <a:xfrm>
            <a:off x="1682750" y="2924175"/>
            <a:ext cx="3886200" cy="1600200"/>
            <a:chOff x="1200" y="2160"/>
            <a:chExt cx="2448" cy="1008"/>
          </a:xfrm>
        </p:grpSpPr>
        <p:sp>
          <p:nvSpPr>
            <p:cNvPr id="19469" name="矩形 98321">
              <a:extLst>
                <a:ext uri="{FF2B5EF4-FFF2-40B4-BE49-F238E27FC236}">
                  <a16:creationId xmlns:a16="http://schemas.microsoft.com/office/drawing/2014/main" id="{65ACBB30-FD17-A9F8-1749-E125E598D683}"/>
                </a:ext>
              </a:extLst>
            </p:cNvPr>
            <p:cNvSpPr>
              <a:spLocks noChangeArrowheads="1"/>
            </p:cNvSpPr>
            <p:nvPr/>
          </p:nvSpPr>
          <p:spPr bwMode="auto">
            <a:xfrm>
              <a:off x="1872" y="2832"/>
              <a:ext cx="1104" cy="336"/>
            </a:xfrm>
            <a:prstGeom prst="rect">
              <a:avLst/>
            </a:prstGeom>
            <a:solidFill>
              <a:schemeClr val="bg1"/>
            </a:solidFill>
            <a:ln w="57150">
              <a:solidFill>
                <a:schemeClr val="tx1"/>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9470" name="直接连接符 98322">
              <a:extLst>
                <a:ext uri="{FF2B5EF4-FFF2-40B4-BE49-F238E27FC236}">
                  <a16:creationId xmlns:a16="http://schemas.microsoft.com/office/drawing/2014/main" id="{7B9D7185-CCF0-611D-1135-22707B0B4608}"/>
                </a:ext>
              </a:extLst>
            </p:cNvPr>
            <p:cNvSpPr>
              <a:spLocks noChangeShapeType="1"/>
            </p:cNvSpPr>
            <p:nvPr/>
          </p:nvSpPr>
          <p:spPr bwMode="auto">
            <a:xfrm>
              <a:off x="1200" y="3024"/>
              <a:ext cx="67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1" name="直接连接符 98323">
              <a:extLst>
                <a:ext uri="{FF2B5EF4-FFF2-40B4-BE49-F238E27FC236}">
                  <a16:creationId xmlns:a16="http://schemas.microsoft.com/office/drawing/2014/main" id="{185730EC-5834-FD3E-1E02-047B6A7FF82C}"/>
                </a:ext>
              </a:extLst>
            </p:cNvPr>
            <p:cNvSpPr>
              <a:spLocks noChangeShapeType="1"/>
            </p:cNvSpPr>
            <p:nvPr/>
          </p:nvSpPr>
          <p:spPr bwMode="auto">
            <a:xfrm>
              <a:off x="2976" y="3024"/>
              <a:ext cx="67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2" name="文本框 98324">
              <a:extLst>
                <a:ext uri="{FF2B5EF4-FFF2-40B4-BE49-F238E27FC236}">
                  <a16:creationId xmlns:a16="http://schemas.microsoft.com/office/drawing/2014/main" id="{BD6F94C7-007F-A13E-6CEB-33CEFAFD21F9}"/>
                </a:ext>
              </a:extLst>
            </p:cNvPr>
            <p:cNvSpPr txBox="1">
              <a:spLocks noChangeArrowheads="1"/>
            </p:cNvSpPr>
            <p:nvPr/>
          </p:nvSpPr>
          <p:spPr bwMode="auto">
            <a:xfrm>
              <a:off x="2112" y="2160"/>
              <a:ext cx="67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b="1">
                  <a:latin typeface="Times New Roman" panose="02020603050405020304" pitchFamily="18" charset="0"/>
                </a:rPr>
                <a:t>R</a:t>
              </a:r>
              <a:endParaRPr lang="en-US" altLang="zh-CN" sz="4800" b="1" baseline="-25000">
                <a:latin typeface="Times New Roman" panose="02020603050405020304" pitchFamily="18" charset="0"/>
              </a:endParaRPr>
            </a:p>
          </p:txBody>
        </p:sp>
      </p:grpSp>
      <p:grpSp>
        <p:nvGrpSpPr>
          <p:cNvPr id="19463" name="组合 98325">
            <a:extLst>
              <a:ext uri="{FF2B5EF4-FFF2-40B4-BE49-F238E27FC236}">
                <a16:creationId xmlns:a16="http://schemas.microsoft.com/office/drawing/2014/main" id="{04A7F131-BBF7-33C3-FCFA-4A7D272BE825}"/>
              </a:ext>
            </a:extLst>
          </p:cNvPr>
          <p:cNvGrpSpPr>
            <a:grpSpLocks/>
          </p:cNvGrpSpPr>
          <p:nvPr/>
        </p:nvGrpSpPr>
        <p:grpSpPr bwMode="auto">
          <a:xfrm>
            <a:off x="5568950" y="3686175"/>
            <a:ext cx="2819400" cy="1143000"/>
            <a:chOff x="3648" y="2640"/>
            <a:chExt cx="1776" cy="720"/>
          </a:xfrm>
        </p:grpSpPr>
        <p:sp>
          <p:nvSpPr>
            <p:cNvPr id="19465" name="椭圆 98326">
              <a:extLst>
                <a:ext uri="{FF2B5EF4-FFF2-40B4-BE49-F238E27FC236}">
                  <a16:creationId xmlns:a16="http://schemas.microsoft.com/office/drawing/2014/main" id="{D999CDD4-853C-F027-7433-3B56273449E1}"/>
                </a:ext>
              </a:extLst>
            </p:cNvPr>
            <p:cNvSpPr>
              <a:spLocks noChangeArrowheads="1"/>
            </p:cNvSpPr>
            <p:nvPr/>
          </p:nvSpPr>
          <p:spPr bwMode="auto">
            <a:xfrm>
              <a:off x="4176" y="2640"/>
              <a:ext cx="720" cy="720"/>
            </a:xfrm>
            <a:prstGeom prst="ellipse">
              <a:avLst/>
            </a:prstGeom>
            <a:solidFill>
              <a:schemeClr val="bg1"/>
            </a:solidFill>
            <a:ln w="57150">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19466" name="直接连接符 98327">
              <a:extLst>
                <a:ext uri="{FF2B5EF4-FFF2-40B4-BE49-F238E27FC236}">
                  <a16:creationId xmlns:a16="http://schemas.microsoft.com/office/drawing/2014/main" id="{9A44A744-C30C-B940-F8C6-EE310377FFEB}"/>
                </a:ext>
              </a:extLst>
            </p:cNvPr>
            <p:cNvSpPr>
              <a:spLocks noChangeShapeType="1"/>
            </p:cNvSpPr>
            <p:nvPr/>
          </p:nvSpPr>
          <p:spPr bwMode="auto">
            <a:xfrm>
              <a:off x="3648" y="3024"/>
              <a:ext cx="52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7" name="直接连接符 98328">
              <a:extLst>
                <a:ext uri="{FF2B5EF4-FFF2-40B4-BE49-F238E27FC236}">
                  <a16:creationId xmlns:a16="http://schemas.microsoft.com/office/drawing/2014/main" id="{9D822BBB-DF43-A377-779E-F1D11DE6F62F}"/>
                </a:ext>
              </a:extLst>
            </p:cNvPr>
            <p:cNvSpPr>
              <a:spLocks noChangeShapeType="1"/>
            </p:cNvSpPr>
            <p:nvPr/>
          </p:nvSpPr>
          <p:spPr bwMode="auto">
            <a:xfrm>
              <a:off x="4896" y="3024"/>
              <a:ext cx="52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8" name="文本框 98329">
              <a:extLst>
                <a:ext uri="{FF2B5EF4-FFF2-40B4-BE49-F238E27FC236}">
                  <a16:creationId xmlns:a16="http://schemas.microsoft.com/office/drawing/2014/main" id="{09204097-2286-5FD8-0733-CCD96AFC9DDD}"/>
                </a:ext>
              </a:extLst>
            </p:cNvPr>
            <p:cNvSpPr txBox="1">
              <a:spLocks noChangeArrowheads="1"/>
            </p:cNvSpPr>
            <p:nvPr/>
          </p:nvSpPr>
          <p:spPr bwMode="auto">
            <a:xfrm>
              <a:off x="4320" y="2732"/>
              <a:ext cx="393"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a:latin typeface="Times New Roman" panose="02020603050405020304" pitchFamily="18" charset="0"/>
                </a:rPr>
                <a:t>A</a:t>
              </a:r>
            </a:p>
          </p:txBody>
        </p:sp>
      </p:grpSp>
      <p:sp>
        <p:nvSpPr>
          <p:cNvPr id="98332" name="矩形 98331">
            <a:extLst>
              <a:ext uri="{FF2B5EF4-FFF2-40B4-BE49-F238E27FC236}">
                <a16:creationId xmlns:a16="http://schemas.microsoft.com/office/drawing/2014/main" id="{CFACA430-102E-6A81-D569-7055C8E00A43}"/>
              </a:ext>
            </a:extLst>
          </p:cNvPr>
          <p:cNvSpPr>
            <a:spLocks noChangeArrowheads="1"/>
          </p:cNvSpPr>
          <p:nvPr/>
        </p:nvSpPr>
        <p:spPr bwMode="auto">
          <a:xfrm>
            <a:off x="6227763" y="5157788"/>
            <a:ext cx="16446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000" b="1" i="1">
                <a:solidFill>
                  <a:srgbClr val="008000"/>
                </a:solidFill>
                <a:latin typeface="Times New Roman" panose="02020603050405020304" pitchFamily="18" charset="0"/>
              </a:rPr>
              <a:t>I=U/R </a:t>
            </a:r>
          </a:p>
        </p:txBody>
      </p:sp>
    </p:spTree>
  </p:cSld>
  <p:clrMapOvr>
    <a:masterClrMapping/>
  </p:clrMapOvr>
  <p:transition spd="med">
    <p:plu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iterate type="wd">
                                    <p:tmPct val="100000"/>
                                  </p:iterate>
                                  <p:childTnLst>
                                    <p:set>
                                      <p:cBhvr>
                                        <p:cTn id="6" dur="1" fill="hold">
                                          <p:stCondLst>
                                            <p:cond delay="0"/>
                                          </p:stCondLst>
                                        </p:cTn>
                                        <p:tgtEl>
                                          <p:spTgt spid="98332"/>
                                        </p:tgtEl>
                                        <p:attrNameLst>
                                          <p:attrName>style.visibility</p:attrName>
                                        </p:attrNameLst>
                                      </p:cBhvr>
                                      <p:to>
                                        <p:strVal val="visible"/>
                                      </p:to>
                                    </p:set>
                                    <p:anim calcmode="lin" valueType="num">
                                      <p:cBhvr>
                                        <p:cTn id="7" dur="300" fill="hold"/>
                                        <p:tgtEl>
                                          <p:spTgt spid="98332"/>
                                        </p:tgtEl>
                                        <p:attrNameLst>
                                          <p:attrName>ppt_w</p:attrName>
                                        </p:attrNameLst>
                                      </p:cBhvr>
                                      <p:tavLst>
                                        <p:tav tm="0">
                                          <p:val>
                                            <p:fltVal val="0"/>
                                          </p:val>
                                        </p:tav>
                                        <p:tav tm="100000">
                                          <p:val>
                                            <p:strVal val="#ppt_w"/>
                                          </p:val>
                                        </p:tav>
                                      </p:tavLst>
                                    </p:anim>
                                    <p:anim calcmode="lin" valueType="num">
                                      <p:cBhvr>
                                        <p:cTn id="8" dur="300" fill="hold"/>
                                        <p:tgtEl>
                                          <p:spTgt spid="983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a:extLst>
              <a:ext uri="{FF2B5EF4-FFF2-40B4-BE49-F238E27FC236}">
                <a16:creationId xmlns:a16="http://schemas.microsoft.com/office/drawing/2014/main" id="{CFEDF079-FB76-590A-1E01-D7D40AFF8EE3}"/>
              </a:ext>
            </a:extLst>
          </p:cNvPr>
          <p:cNvSpPr>
            <a:spLocks noGrp="1" noChangeArrowheads="1"/>
          </p:cNvSpPr>
          <p:nvPr>
            <p:ph type="body" idx="4294967295"/>
          </p:nvPr>
        </p:nvSpPr>
        <p:spPr>
          <a:xfrm>
            <a:off x="0" y="1196975"/>
            <a:ext cx="9324975" cy="1176338"/>
          </a:xfrm>
        </p:spPr>
        <p:txBody>
          <a:bodyPr/>
          <a:lstStyle/>
          <a:p>
            <a:pPr eaLnBrk="1" hangingPunct="1">
              <a:lnSpc>
                <a:spcPct val="120000"/>
              </a:lnSpc>
              <a:spcBef>
                <a:spcPct val="50000"/>
              </a:spcBef>
              <a:buFont typeface="Wingdings" panose="05000000000000000000" pitchFamily="2" charset="2"/>
              <a:buNone/>
            </a:pPr>
            <a:r>
              <a:rPr lang="en-US" altLang="zh-CN" sz="2800" b="1"/>
              <a:t>1.  </a:t>
            </a:r>
            <a:r>
              <a:rPr lang="zh-CN" altLang="en-US" sz="2800" b="1"/>
              <a:t>测量</a:t>
            </a:r>
            <a:r>
              <a:rPr lang="zh-CN" altLang="en-US" sz="2800" b="1">
                <a:solidFill>
                  <a:srgbClr val="008000"/>
                </a:solidFill>
              </a:rPr>
              <a:t>电流</a:t>
            </a:r>
            <a:r>
              <a:rPr lang="zh-CN" altLang="en-US" sz="2800" b="1"/>
              <a:t>和</a:t>
            </a:r>
            <a:r>
              <a:rPr lang="zh-CN" altLang="en-US" sz="2800" b="1">
                <a:solidFill>
                  <a:srgbClr val="008000"/>
                </a:solidFill>
              </a:rPr>
              <a:t>电压</a:t>
            </a:r>
            <a:r>
              <a:rPr lang="zh-CN" altLang="en-US" sz="2800" b="1"/>
              <a:t>的</a:t>
            </a:r>
            <a:r>
              <a:rPr lang="zh-CN" altLang="en-US" sz="2800" b="1">
                <a:solidFill>
                  <a:srgbClr val="FF0000"/>
                </a:solidFill>
              </a:rPr>
              <a:t>表笔插孔不同</a:t>
            </a:r>
            <a:r>
              <a:rPr lang="zh-CN" altLang="en-US" sz="2800" b="1"/>
              <a:t>，需要及时更换！</a:t>
            </a:r>
          </a:p>
          <a:p>
            <a:pPr eaLnBrk="1" hangingPunct="1">
              <a:lnSpc>
                <a:spcPct val="120000"/>
              </a:lnSpc>
              <a:spcBef>
                <a:spcPct val="50000"/>
              </a:spcBef>
              <a:buFont typeface="Wingdings" panose="05000000000000000000" pitchFamily="2" charset="2"/>
              <a:buNone/>
            </a:pPr>
            <a:r>
              <a:rPr lang="en-US" altLang="zh-CN" sz="2800" b="1">
                <a:solidFill>
                  <a:srgbClr val="008000"/>
                </a:solidFill>
              </a:rPr>
              <a:t>2. </a:t>
            </a:r>
            <a:r>
              <a:rPr lang="zh-CN" altLang="en-US" sz="2800" b="1">
                <a:solidFill>
                  <a:srgbClr val="008000"/>
                </a:solidFill>
              </a:rPr>
              <a:t>直流电压</a:t>
            </a:r>
            <a:r>
              <a:rPr lang="zh-CN" altLang="en-US" sz="2800" b="1"/>
              <a:t>电流参数要注意</a:t>
            </a:r>
            <a:r>
              <a:rPr lang="zh-CN" altLang="en-US" sz="2800" b="1">
                <a:solidFill>
                  <a:srgbClr val="FF0000"/>
                </a:solidFill>
              </a:rPr>
              <a:t>区分正负极</a:t>
            </a:r>
            <a:r>
              <a:rPr lang="zh-CN" altLang="en-US" sz="2800" b="1"/>
              <a:t>，通常红表笔接高电位或按照电压标识顺序连接。测量结果要带正负号。</a:t>
            </a:r>
          </a:p>
          <a:p>
            <a:pPr eaLnBrk="1" hangingPunct="1">
              <a:lnSpc>
                <a:spcPct val="120000"/>
              </a:lnSpc>
              <a:spcBef>
                <a:spcPct val="50000"/>
              </a:spcBef>
              <a:buFont typeface="Wingdings" panose="05000000000000000000" pitchFamily="2" charset="2"/>
              <a:buNone/>
            </a:pPr>
            <a:r>
              <a:rPr lang="en-US" altLang="zh-CN" sz="2800" b="1"/>
              <a:t>3. </a:t>
            </a:r>
            <a:r>
              <a:rPr lang="zh-CN" altLang="en-US" sz="2800" b="1"/>
              <a:t>交流测量不区分红黑表笔和极性。</a:t>
            </a:r>
          </a:p>
        </p:txBody>
      </p:sp>
      <p:sp>
        <p:nvSpPr>
          <p:cNvPr id="21507" name="Rectangle 11">
            <a:extLst>
              <a:ext uri="{FF2B5EF4-FFF2-40B4-BE49-F238E27FC236}">
                <a16:creationId xmlns:a16="http://schemas.microsoft.com/office/drawing/2014/main" id="{A0F2120C-6C8E-3471-14F1-E75252320BA1}"/>
              </a:ext>
            </a:extLst>
          </p:cNvPr>
          <p:cNvSpPr>
            <a:spLocks noChangeArrowheads="1"/>
          </p:cNvSpPr>
          <p:nvPr/>
        </p:nvSpPr>
        <p:spPr bwMode="auto">
          <a:xfrm>
            <a:off x="1331913" y="333375"/>
            <a:ext cx="2432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chemeClr val="accent2"/>
                </a:solidFill>
                <a:latin typeface="Trebuchet MS" panose="020B0603020202020204" pitchFamily="34" charset="0"/>
              </a:rPr>
              <a:t>c</a:t>
            </a:r>
            <a:r>
              <a:rPr lang="zh-CN" altLang="en-US" sz="3200" b="1">
                <a:solidFill>
                  <a:schemeClr val="accent2"/>
                </a:solidFill>
                <a:latin typeface="Trebuchet MS" panose="020B0603020202020204" pitchFamily="34" charset="0"/>
              </a:rPr>
              <a:t>、注意事项</a:t>
            </a:r>
          </a:p>
        </p:txBody>
      </p:sp>
      <p:sp>
        <p:nvSpPr>
          <p:cNvPr id="21508" name="直接连接符 103442">
            <a:extLst>
              <a:ext uri="{FF2B5EF4-FFF2-40B4-BE49-F238E27FC236}">
                <a16:creationId xmlns:a16="http://schemas.microsoft.com/office/drawing/2014/main" id="{9804F86F-D9E8-DE7C-986D-8F8225F919D1}"/>
              </a:ext>
            </a:extLst>
          </p:cNvPr>
          <p:cNvSpPr>
            <a:spLocks noChangeShapeType="1"/>
          </p:cNvSpPr>
          <p:nvPr/>
        </p:nvSpPr>
        <p:spPr bwMode="auto">
          <a:xfrm>
            <a:off x="4716463" y="5229225"/>
            <a:ext cx="8382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1509" name="组合 103428">
            <a:extLst>
              <a:ext uri="{FF2B5EF4-FFF2-40B4-BE49-F238E27FC236}">
                <a16:creationId xmlns:a16="http://schemas.microsoft.com/office/drawing/2014/main" id="{9224ADA5-3EC8-4549-CAB1-E9145798F167}"/>
              </a:ext>
            </a:extLst>
          </p:cNvPr>
          <p:cNvGrpSpPr>
            <a:grpSpLocks/>
          </p:cNvGrpSpPr>
          <p:nvPr/>
        </p:nvGrpSpPr>
        <p:grpSpPr bwMode="auto">
          <a:xfrm>
            <a:off x="1533525" y="5224463"/>
            <a:ext cx="2840038" cy="1581150"/>
            <a:chOff x="1440" y="3024"/>
            <a:chExt cx="1968" cy="1187"/>
          </a:xfrm>
        </p:grpSpPr>
        <p:sp>
          <p:nvSpPr>
            <p:cNvPr id="21523" name="椭圆 103429">
              <a:extLst>
                <a:ext uri="{FF2B5EF4-FFF2-40B4-BE49-F238E27FC236}">
                  <a16:creationId xmlns:a16="http://schemas.microsoft.com/office/drawing/2014/main" id="{56021A87-C849-D800-201C-D40A9596758B}"/>
                </a:ext>
              </a:extLst>
            </p:cNvPr>
            <p:cNvSpPr>
              <a:spLocks noChangeArrowheads="1"/>
            </p:cNvSpPr>
            <p:nvPr/>
          </p:nvSpPr>
          <p:spPr bwMode="auto">
            <a:xfrm>
              <a:off x="2064" y="3408"/>
              <a:ext cx="720" cy="720"/>
            </a:xfrm>
            <a:prstGeom prst="ellipse">
              <a:avLst/>
            </a:prstGeom>
            <a:solidFill>
              <a:schemeClr val="bg1"/>
            </a:solidFill>
            <a:ln w="57150">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1524" name="文本框 103430">
              <a:extLst>
                <a:ext uri="{FF2B5EF4-FFF2-40B4-BE49-F238E27FC236}">
                  <a16:creationId xmlns:a16="http://schemas.microsoft.com/office/drawing/2014/main" id="{11239E6B-ACD7-16C5-6AC6-779C474B3427}"/>
                </a:ext>
              </a:extLst>
            </p:cNvPr>
            <p:cNvSpPr txBox="1">
              <a:spLocks noChangeArrowheads="1"/>
            </p:cNvSpPr>
            <p:nvPr/>
          </p:nvSpPr>
          <p:spPr bwMode="auto">
            <a:xfrm>
              <a:off x="2161" y="3456"/>
              <a:ext cx="509"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6000">
                  <a:latin typeface="Times New Roman" panose="02020603050405020304" pitchFamily="18" charset="0"/>
                </a:rPr>
                <a:t>V</a:t>
              </a:r>
            </a:p>
          </p:txBody>
        </p:sp>
        <p:sp>
          <p:nvSpPr>
            <p:cNvPr id="21525" name="直接连接符 103431">
              <a:extLst>
                <a:ext uri="{FF2B5EF4-FFF2-40B4-BE49-F238E27FC236}">
                  <a16:creationId xmlns:a16="http://schemas.microsoft.com/office/drawing/2014/main" id="{F33121FF-F689-31F2-CD40-827665156038}"/>
                </a:ext>
              </a:extLst>
            </p:cNvPr>
            <p:cNvSpPr>
              <a:spLocks noChangeShapeType="1"/>
            </p:cNvSpPr>
            <p:nvPr/>
          </p:nvSpPr>
          <p:spPr bwMode="auto">
            <a:xfrm>
              <a:off x="2784" y="3792"/>
              <a:ext cx="62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6" name="直接连接符 103432">
              <a:extLst>
                <a:ext uri="{FF2B5EF4-FFF2-40B4-BE49-F238E27FC236}">
                  <a16:creationId xmlns:a16="http://schemas.microsoft.com/office/drawing/2014/main" id="{C42584E2-57D1-6133-C27D-6328BCE1CE82}"/>
                </a:ext>
              </a:extLst>
            </p:cNvPr>
            <p:cNvSpPr>
              <a:spLocks noChangeShapeType="1"/>
            </p:cNvSpPr>
            <p:nvPr/>
          </p:nvSpPr>
          <p:spPr bwMode="auto">
            <a:xfrm>
              <a:off x="1440" y="3792"/>
              <a:ext cx="62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7" name="直接连接符 103433">
              <a:extLst>
                <a:ext uri="{FF2B5EF4-FFF2-40B4-BE49-F238E27FC236}">
                  <a16:creationId xmlns:a16="http://schemas.microsoft.com/office/drawing/2014/main" id="{F33E2E19-F58B-271B-B534-BB4720B4482F}"/>
                </a:ext>
              </a:extLst>
            </p:cNvPr>
            <p:cNvSpPr>
              <a:spLocks noChangeShapeType="1"/>
            </p:cNvSpPr>
            <p:nvPr/>
          </p:nvSpPr>
          <p:spPr bwMode="auto">
            <a:xfrm flipV="1">
              <a:off x="1440" y="3024"/>
              <a:ext cx="0" cy="76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8" name="直接连接符 103434">
              <a:extLst>
                <a:ext uri="{FF2B5EF4-FFF2-40B4-BE49-F238E27FC236}">
                  <a16:creationId xmlns:a16="http://schemas.microsoft.com/office/drawing/2014/main" id="{EF33AB44-56B2-C542-6996-D8E8125EC091}"/>
                </a:ext>
              </a:extLst>
            </p:cNvPr>
            <p:cNvSpPr>
              <a:spLocks noChangeShapeType="1"/>
            </p:cNvSpPr>
            <p:nvPr/>
          </p:nvSpPr>
          <p:spPr bwMode="auto">
            <a:xfrm flipV="1">
              <a:off x="3360" y="3024"/>
              <a:ext cx="0" cy="76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1510" name="组合 103435">
            <a:extLst>
              <a:ext uri="{FF2B5EF4-FFF2-40B4-BE49-F238E27FC236}">
                <a16:creationId xmlns:a16="http://schemas.microsoft.com/office/drawing/2014/main" id="{6FCB1026-3493-2885-AF80-77483058D468}"/>
              </a:ext>
            </a:extLst>
          </p:cNvPr>
          <p:cNvGrpSpPr>
            <a:grpSpLocks/>
          </p:cNvGrpSpPr>
          <p:nvPr/>
        </p:nvGrpSpPr>
        <p:grpSpPr bwMode="auto">
          <a:xfrm>
            <a:off x="1187450" y="4076700"/>
            <a:ext cx="3532188" cy="1343025"/>
            <a:chOff x="1200" y="2160"/>
            <a:chExt cx="2448" cy="1008"/>
          </a:xfrm>
        </p:grpSpPr>
        <p:sp>
          <p:nvSpPr>
            <p:cNvPr id="21519" name="矩形 103436">
              <a:extLst>
                <a:ext uri="{FF2B5EF4-FFF2-40B4-BE49-F238E27FC236}">
                  <a16:creationId xmlns:a16="http://schemas.microsoft.com/office/drawing/2014/main" id="{0DD0AEEF-F609-D633-2AD2-5B8AF5C14B34}"/>
                </a:ext>
              </a:extLst>
            </p:cNvPr>
            <p:cNvSpPr>
              <a:spLocks noChangeArrowheads="1"/>
            </p:cNvSpPr>
            <p:nvPr/>
          </p:nvSpPr>
          <p:spPr bwMode="auto">
            <a:xfrm>
              <a:off x="1872" y="2832"/>
              <a:ext cx="1104" cy="336"/>
            </a:xfrm>
            <a:prstGeom prst="rect">
              <a:avLst/>
            </a:prstGeom>
            <a:solidFill>
              <a:schemeClr val="bg1"/>
            </a:solidFill>
            <a:ln w="57150">
              <a:solidFill>
                <a:schemeClr val="tx1"/>
              </a:solidFill>
              <a:miter lim="800000"/>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1520" name="直接连接符 103437">
              <a:extLst>
                <a:ext uri="{FF2B5EF4-FFF2-40B4-BE49-F238E27FC236}">
                  <a16:creationId xmlns:a16="http://schemas.microsoft.com/office/drawing/2014/main" id="{26DC9695-1729-1875-FC76-395F3296CBDD}"/>
                </a:ext>
              </a:extLst>
            </p:cNvPr>
            <p:cNvSpPr>
              <a:spLocks noChangeShapeType="1"/>
            </p:cNvSpPr>
            <p:nvPr/>
          </p:nvSpPr>
          <p:spPr bwMode="auto">
            <a:xfrm>
              <a:off x="1200" y="3024"/>
              <a:ext cx="67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1" name="直接连接符 103438">
              <a:extLst>
                <a:ext uri="{FF2B5EF4-FFF2-40B4-BE49-F238E27FC236}">
                  <a16:creationId xmlns:a16="http://schemas.microsoft.com/office/drawing/2014/main" id="{170A9177-AB99-0F19-F273-54C723992A31}"/>
                </a:ext>
              </a:extLst>
            </p:cNvPr>
            <p:cNvSpPr>
              <a:spLocks noChangeShapeType="1"/>
            </p:cNvSpPr>
            <p:nvPr/>
          </p:nvSpPr>
          <p:spPr bwMode="auto">
            <a:xfrm>
              <a:off x="2976" y="3024"/>
              <a:ext cx="672"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22" name="文本框 103439">
              <a:extLst>
                <a:ext uri="{FF2B5EF4-FFF2-40B4-BE49-F238E27FC236}">
                  <a16:creationId xmlns:a16="http://schemas.microsoft.com/office/drawing/2014/main" id="{347984E4-1789-E27B-329D-D57B4AB71B7B}"/>
                </a:ext>
              </a:extLst>
            </p:cNvPr>
            <p:cNvSpPr txBox="1">
              <a:spLocks noChangeArrowheads="1"/>
            </p:cNvSpPr>
            <p:nvPr/>
          </p:nvSpPr>
          <p:spPr bwMode="auto">
            <a:xfrm>
              <a:off x="2112" y="2160"/>
              <a:ext cx="672" cy="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b="1">
                  <a:latin typeface="Times New Roman" panose="02020603050405020304" pitchFamily="18" charset="0"/>
                </a:rPr>
                <a:t>R</a:t>
              </a:r>
              <a:endParaRPr lang="en-US" altLang="zh-CN" sz="4800" b="1" baseline="-25000">
                <a:latin typeface="Times New Roman" panose="02020603050405020304" pitchFamily="18" charset="0"/>
              </a:endParaRPr>
            </a:p>
          </p:txBody>
        </p:sp>
      </p:grpSp>
      <p:sp>
        <p:nvSpPr>
          <p:cNvPr id="21511" name="椭圆 103441">
            <a:extLst>
              <a:ext uri="{FF2B5EF4-FFF2-40B4-BE49-F238E27FC236}">
                <a16:creationId xmlns:a16="http://schemas.microsoft.com/office/drawing/2014/main" id="{D1E39421-DBD1-E85A-7839-1E3DD2D879D5}"/>
              </a:ext>
            </a:extLst>
          </p:cNvPr>
          <p:cNvSpPr>
            <a:spLocks noChangeArrowheads="1"/>
          </p:cNvSpPr>
          <p:nvPr/>
        </p:nvSpPr>
        <p:spPr bwMode="auto">
          <a:xfrm>
            <a:off x="5481638" y="4741863"/>
            <a:ext cx="1038225" cy="958850"/>
          </a:xfrm>
          <a:prstGeom prst="ellipse">
            <a:avLst/>
          </a:prstGeom>
          <a:solidFill>
            <a:schemeClr val="bg1"/>
          </a:solidFill>
          <a:ln w="57150">
            <a:solidFill>
              <a:schemeClr val="tx1"/>
            </a:solidFill>
            <a:round/>
            <a:headEnd/>
            <a:tailEnd/>
          </a:ln>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p>
        </p:txBody>
      </p:sp>
      <p:sp>
        <p:nvSpPr>
          <p:cNvPr id="21512" name="直接连接符 103443">
            <a:extLst>
              <a:ext uri="{FF2B5EF4-FFF2-40B4-BE49-F238E27FC236}">
                <a16:creationId xmlns:a16="http://schemas.microsoft.com/office/drawing/2014/main" id="{CD1EBA74-0C8E-1D67-75EB-11881CD07F59}"/>
              </a:ext>
            </a:extLst>
          </p:cNvPr>
          <p:cNvSpPr>
            <a:spLocks noChangeShapeType="1"/>
          </p:cNvSpPr>
          <p:nvPr/>
        </p:nvSpPr>
        <p:spPr bwMode="auto">
          <a:xfrm flipV="1">
            <a:off x="6554788" y="5224463"/>
            <a:ext cx="1112837"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3" name="文本框 103444">
            <a:extLst>
              <a:ext uri="{FF2B5EF4-FFF2-40B4-BE49-F238E27FC236}">
                <a16:creationId xmlns:a16="http://schemas.microsoft.com/office/drawing/2014/main" id="{103770DC-8549-62C3-0562-E550CBF1685A}"/>
              </a:ext>
            </a:extLst>
          </p:cNvPr>
          <p:cNvSpPr txBox="1">
            <a:spLocks noChangeArrowheads="1"/>
          </p:cNvSpPr>
          <p:nvPr/>
        </p:nvSpPr>
        <p:spPr bwMode="auto">
          <a:xfrm>
            <a:off x="5689600" y="4875213"/>
            <a:ext cx="62388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a:latin typeface="Times New Roman" panose="02020603050405020304" pitchFamily="18" charset="0"/>
              </a:rPr>
              <a:t>A</a:t>
            </a:r>
          </a:p>
        </p:txBody>
      </p:sp>
      <p:sp>
        <p:nvSpPr>
          <p:cNvPr id="21514" name="文本框 103450">
            <a:extLst>
              <a:ext uri="{FF2B5EF4-FFF2-40B4-BE49-F238E27FC236}">
                <a16:creationId xmlns:a16="http://schemas.microsoft.com/office/drawing/2014/main" id="{2D2549D9-6152-114C-DFA9-DE41F86C1A78}"/>
              </a:ext>
            </a:extLst>
          </p:cNvPr>
          <p:cNvSpPr txBox="1">
            <a:spLocks noChangeArrowheads="1"/>
          </p:cNvSpPr>
          <p:nvPr/>
        </p:nvSpPr>
        <p:spPr bwMode="auto">
          <a:xfrm>
            <a:off x="4787900" y="4559300"/>
            <a:ext cx="5238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b="1">
                <a:solidFill>
                  <a:srgbClr val="FF0000"/>
                </a:solidFill>
                <a:latin typeface="Times New Roman" panose="02020603050405020304" pitchFamily="18" charset="0"/>
              </a:rPr>
              <a:t>+</a:t>
            </a:r>
            <a:endParaRPr lang="en-US" altLang="zh-CN" sz="4800" b="1" baseline="-25000">
              <a:solidFill>
                <a:srgbClr val="FF0000"/>
              </a:solidFill>
              <a:latin typeface="Times New Roman" panose="02020603050405020304" pitchFamily="18" charset="0"/>
            </a:endParaRPr>
          </a:p>
        </p:txBody>
      </p:sp>
      <p:sp>
        <p:nvSpPr>
          <p:cNvPr id="21515" name="文本框 103451">
            <a:extLst>
              <a:ext uri="{FF2B5EF4-FFF2-40B4-BE49-F238E27FC236}">
                <a16:creationId xmlns:a16="http://schemas.microsoft.com/office/drawing/2014/main" id="{14CA8CAB-E7CA-E34A-59F7-74B9124D8FC2}"/>
              </a:ext>
            </a:extLst>
          </p:cNvPr>
          <p:cNvSpPr txBox="1">
            <a:spLocks noChangeArrowheads="1"/>
          </p:cNvSpPr>
          <p:nvPr/>
        </p:nvSpPr>
        <p:spPr bwMode="auto">
          <a:xfrm>
            <a:off x="6751638" y="4498975"/>
            <a:ext cx="5238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b="1">
                <a:solidFill>
                  <a:srgbClr val="FF0000"/>
                </a:solidFill>
                <a:latin typeface="Times New Roman" panose="02020603050405020304" pitchFamily="18" charset="0"/>
              </a:rPr>
              <a:t>-</a:t>
            </a:r>
            <a:endParaRPr lang="en-US" altLang="zh-CN" sz="4800" b="1" baseline="-25000">
              <a:solidFill>
                <a:srgbClr val="FF0000"/>
              </a:solidFill>
              <a:latin typeface="Times New Roman" panose="02020603050405020304" pitchFamily="18" charset="0"/>
            </a:endParaRPr>
          </a:p>
        </p:txBody>
      </p:sp>
      <p:sp>
        <p:nvSpPr>
          <p:cNvPr id="21516" name="文本框 103452">
            <a:extLst>
              <a:ext uri="{FF2B5EF4-FFF2-40B4-BE49-F238E27FC236}">
                <a16:creationId xmlns:a16="http://schemas.microsoft.com/office/drawing/2014/main" id="{DD846F18-0E1E-6C59-3006-AD22378D2807}"/>
              </a:ext>
            </a:extLst>
          </p:cNvPr>
          <p:cNvSpPr txBox="1">
            <a:spLocks noChangeArrowheads="1"/>
          </p:cNvSpPr>
          <p:nvPr/>
        </p:nvSpPr>
        <p:spPr bwMode="auto">
          <a:xfrm>
            <a:off x="1711325" y="5527675"/>
            <a:ext cx="523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b="1">
                <a:solidFill>
                  <a:srgbClr val="FF0000"/>
                </a:solidFill>
                <a:latin typeface="Times New Roman" panose="02020603050405020304" pitchFamily="18" charset="0"/>
              </a:rPr>
              <a:t>+</a:t>
            </a:r>
            <a:endParaRPr lang="en-US" altLang="zh-CN" sz="4800" b="1" baseline="-25000">
              <a:solidFill>
                <a:srgbClr val="FF0000"/>
              </a:solidFill>
              <a:latin typeface="Times New Roman" panose="02020603050405020304" pitchFamily="18" charset="0"/>
            </a:endParaRPr>
          </a:p>
        </p:txBody>
      </p:sp>
      <p:sp>
        <p:nvSpPr>
          <p:cNvPr id="21517" name="文本框 103453">
            <a:extLst>
              <a:ext uri="{FF2B5EF4-FFF2-40B4-BE49-F238E27FC236}">
                <a16:creationId xmlns:a16="http://schemas.microsoft.com/office/drawing/2014/main" id="{A0478023-1EEB-EEA2-88CD-9B589CC6E9D0}"/>
              </a:ext>
            </a:extLst>
          </p:cNvPr>
          <p:cNvSpPr txBox="1">
            <a:spLocks noChangeArrowheads="1"/>
          </p:cNvSpPr>
          <p:nvPr/>
        </p:nvSpPr>
        <p:spPr bwMode="auto">
          <a:xfrm>
            <a:off x="3675063" y="5464175"/>
            <a:ext cx="5238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800" b="1">
                <a:solidFill>
                  <a:srgbClr val="FF0000"/>
                </a:solidFill>
                <a:latin typeface="Times New Roman" panose="02020603050405020304" pitchFamily="18" charset="0"/>
              </a:rPr>
              <a:t>-</a:t>
            </a:r>
            <a:endParaRPr lang="en-US" altLang="zh-CN" sz="4800" b="1" baseline="-25000">
              <a:solidFill>
                <a:srgbClr val="FF0000"/>
              </a:solidFill>
              <a:latin typeface="Times New Roman" panose="02020603050405020304" pitchFamily="18" charset="0"/>
            </a:endParaRPr>
          </a:p>
        </p:txBody>
      </p:sp>
      <p:sp>
        <p:nvSpPr>
          <p:cNvPr id="21518" name="文本框 103454">
            <a:extLst>
              <a:ext uri="{FF2B5EF4-FFF2-40B4-BE49-F238E27FC236}">
                <a16:creationId xmlns:a16="http://schemas.microsoft.com/office/drawing/2014/main" id="{F55AF004-22F2-C9A9-1489-A25ACB7647BE}"/>
              </a:ext>
            </a:extLst>
          </p:cNvPr>
          <p:cNvSpPr txBox="1">
            <a:spLocks noChangeArrowheads="1"/>
          </p:cNvSpPr>
          <p:nvPr/>
        </p:nvSpPr>
        <p:spPr bwMode="auto">
          <a:xfrm>
            <a:off x="6881813" y="5343525"/>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4000" b="1" i="1">
                <a:solidFill>
                  <a:srgbClr val="008000"/>
                </a:solidFill>
                <a:latin typeface="Times New Roman" panose="02020603050405020304" pitchFamily="18" charset="0"/>
              </a:rPr>
              <a:t>I</a:t>
            </a:r>
            <a:endParaRPr lang="en-US" altLang="zh-CN" sz="4000" b="1" i="1" baseline="-25000">
              <a:solidFill>
                <a:srgbClr val="008000"/>
              </a:solidFill>
              <a:latin typeface="Times New Roman" panose="02020603050405020304" pitchFamily="18" charset="0"/>
            </a:endParaRPr>
          </a:p>
        </p:txBody>
      </p:sp>
    </p:spTree>
  </p:cSld>
  <p:clrMapOvr>
    <a:masterClrMapping/>
  </p:clrMapOvr>
  <p:transition spd="med">
    <p:plu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F3B5A576-AA71-4528-A7B1-85F7BF69998A}"/>
              </a:ext>
            </a:extLst>
          </p:cNvPr>
          <p:cNvSpPr>
            <a:spLocks noGrp="1" noChangeArrowheads="1"/>
          </p:cNvSpPr>
          <p:nvPr>
            <p:ph type="body" idx="4294967295"/>
          </p:nvPr>
        </p:nvSpPr>
        <p:spPr>
          <a:xfrm>
            <a:off x="-288925" y="1341438"/>
            <a:ext cx="9432925" cy="1176337"/>
          </a:xfrm>
        </p:spPr>
        <p:txBody>
          <a:bodyPr/>
          <a:lstStyle/>
          <a:p>
            <a:pPr eaLnBrk="1" hangingPunct="1">
              <a:lnSpc>
                <a:spcPct val="120000"/>
              </a:lnSpc>
              <a:spcBef>
                <a:spcPct val="50000"/>
              </a:spcBef>
              <a:buFont typeface="Wingdings" panose="05000000000000000000" pitchFamily="2" charset="2"/>
              <a:buNone/>
            </a:pPr>
            <a:r>
              <a:rPr lang="en-US" altLang="zh-CN" sz="2800" b="1"/>
              <a:t>       </a:t>
            </a:r>
            <a:r>
              <a:rPr lang="zh-CN" altLang="en-US" sz="2800" b="1">
                <a:solidFill>
                  <a:srgbClr val="FF0000"/>
                </a:solidFill>
              </a:rPr>
              <a:t>直流电压</a:t>
            </a:r>
            <a:r>
              <a:rPr lang="zh-CN" altLang="en-US" sz="2800" b="1"/>
              <a:t>电流参数要注意</a:t>
            </a:r>
            <a:r>
              <a:rPr lang="zh-CN" altLang="en-US" sz="2800" b="1">
                <a:solidFill>
                  <a:srgbClr val="FF0000"/>
                </a:solidFill>
              </a:rPr>
              <a:t>区分正负极</a:t>
            </a:r>
            <a:r>
              <a:rPr lang="zh-CN" altLang="en-US" sz="2800" b="1"/>
              <a:t>，通常</a:t>
            </a:r>
            <a:r>
              <a:rPr lang="zh-CN" altLang="en-US" sz="2800" b="1">
                <a:solidFill>
                  <a:srgbClr val="FF0000"/>
                </a:solidFill>
              </a:rPr>
              <a:t>红表笔</a:t>
            </a:r>
            <a:r>
              <a:rPr lang="zh-CN" altLang="en-US" sz="2800" b="1"/>
              <a:t>接</a:t>
            </a:r>
            <a:r>
              <a:rPr lang="zh-CN" altLang="en-US" sz="2800" b="1">
                <a:solidFill>
                  <a:srgbClr val="FF0000"/>
                </a:solidFill>
              </a:rPr>
              <a:t>高电位</a:t>
            </a:r>
            <a:r>
              <a:rPr lang="zh-CN" altLang="en-US" sz="2800" b="1"/>
              <a:t>或按照电压标识顺序连接。测量结果要带</a:t>
            </a:r>
            <a:r>
              <a:rPr lang="zh-CN" altLang="en-US" sz="2800" b="1">
                <a:solidFill>
                  <a:srgbClr val="FF0000"/>
                </a:solidFill>
              </a:rPr>
              <a:t>正负号</a:t>
            </a:r>
            <a:r>
              <a:rPr lang="zh-CN" altLang="en-US" sz="2800" b="1"/>
              <a:t>。</a:t>
            </a:r>
          </a:p>
          <a:p>
            <a:pPr eaLnBrk="1" hangingPunct="1">
              <a:lnSpc>
                <a:spcPct val="120000"/>
              </a:lnSpc>
              <a:spcBef>
                <a:spcPct val="50000"/>
              </a:spcBef>
              <a:buFont typeface="Wingdings" panose="05000000000000000000" pitchFamily="2" charset="2"/>
              <a:buNone/>
            </a:pPr>
            <a:r>
              <a:rPr lang="zh-CN" altLang="en-US" sz="2800" b="1"/>
              <a:t>      交流测量不区分红黑表笔和极性。</a:t>
            </a:r>
          </a:p>
        </p:txBody>
      </p:sp>
      <p:sp>
        <p:nvSpPr>
          <p:cNvPr id="23555" name="Rectangle 11">
            <a:extLst>
              <a:ext uri="{FF2B5EF4-FFF2-40B4-BE49-F238E27FC236}">
                <a16:creationId xmlns:a16="http://schemas.microsoft.com/office/drawing/2014/main" id="{D60AFC0B-8B98-0732-CECD-45EBDADAF628}"/>
              </a:ext>
            </a:extLst>
          </p:cNvPr>
          <p:cNvSpPr>
            <a:spLocks noChangeArrowheads="1"/>
          </p:cNvSpPr>
          <p:nvPr/>
        </p:nvSpPr>
        <p:spPr bwMode="auto">
          <a:xfrm>
            <a:off x="1258888" y="404813"/>
            <a:ext cx="4908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3200" b="1">
                <a:solidFill>
                  <a:srgbClr val="3333FF"/>
                </a:solidFill>
                <a:latin typeface="Trebuchet MS" panose="020B0603020202020204" pitchFamily="34" charset="0"/>
              </a:rPr>
              <a:t>d</a:t>
            </a:r>
            <a:r>
              <a:rPr lang="zh-CN" altLang="en-US" sz="3200" b="1">
                <a:solidFill>
                  <a:srgbClr val="3333FF"/>
                </a:solidFill>
                <a:latin typeface="Trebuchet MS" panose="020B0603020202020204" pitchFamily="34" charset="0"/>
              </a:rPr>
              <a:t>、电流电压测量注意事项</a:t>
            </a:r>
          </a:p>
        </p:txBody>
      </p:sp>
      <p:pic>
        <p:nvPicPr>
          <p:cNvPr id="23556" name="图片 105496">
            <a:extLst>
              <a:ext uri="{FF2B5EF4-FFF2-40B4-BE49-F238E27FC236}">
                <a16:creationId xmlns:a16="http://schemas.microsoft.com/office/drawing/2014/main" id="{6661FF15-E082-6EBB-4A1B-C093C33B2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284538"/>
            <a:ext cx="3960812"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plu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0CA2841-00F8-648D-8BEE-B1F63E282075}"/>
              </a:ext>
            </a:extLst>
          </p:cNvPr>
          <p:cNvSpPr>
            <a:spLocks noGrp="1" noChangeArrowheads="1"/>
          </p:cNvSpPr>
          <p:nvPr>
            <p:ph type="title"/>
          </p:nvPr>
        </p:nvSpPr>
        <p:spPr>
          <a:xfrm>
            <a:off x="539750" y="188913"/>
            <a:ext cx="8001000" cy="820737"/>
          </a:xfrm>
        </p:spPr>
        <p:txBody>
          <a:bodyPr/>
          <a:lstStyle/>
          <a:p>
            <a:pPr algn="ctr" eaLnBrk="1" hangingPunct="1"/>
            <a:r>
              <a:rPr lang="zh-CN" altLang="en-US" sz="4400" b="1">
                <a:solidFill>
                  <a:srgbClr val="3333FF"/>
                </a:solidFill>
              </a:rPr>
              <a:t>二、直流稳压电源</a:t>
            </a:r>
          </a:p>
        </p:txBody>
      </p:sp>
      <p:sp>
        <p:nvSpPr>
          <p:cNvPr id="25603" name="Rectangle 3">
            <a:extLst>
              <a:ext uri="{FF2B5EF4-FFF2-40B4-BE49-F238E27FC236}">
                <a16:creationId xmlns:a16="http://schemas.microsoft.com/office/drawing/2014/main" id="{57EB5780-42AE-6FC5-4A6E-79601DEE7FC5}"/>
              </a:ext>
            </a:extLst>
          </p:cNvPr>
          <p:cNvSpPr>
            <a:spLocks noGrp="1" noChangeArrowheads="1"/>
          </p:cNvSpPr>
          <p:nvPr>
            <p:ph idx="1"/>
          </p:nvPr>
        </p:nvSpPr>
        <p:spPr/>
        <p:txBody>
          <a:bodyPr/>
          <a:lstStyle/>
          <a:p>
            <a:pPr eaLnBrk="1" hangingPunct="1"/>
            <a:endParaRPr lang="zh-CN" altLang="zh-CN"/>
          </a:p>
        </p:txBody>
      </p:sp>
      <p:pic>
        <p:nvPicPr>
          <p:cNvPr id="25604" name="Picture 6">
            <a:extLst>
              <a:ext uri="{FF2B5EF4-FFF2-40B4-BE49-F238E27FC236}">
                <a16:creationId xmlns:a16="http://schemas.microsoft.com/office/drawing/2014/main" id="{8A546B4C-F3C9-37F6-9A73-894BB027E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25538"/>
            <a:ext cx="8640763"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a:extLst>
              <a:ext uri="{FF2B5EF4-FFF2-40B4-BE49-F238E27FC236}">
                <a16:creationId xmlns:a16="http://schemas.microsoft.com/office/drawing/2014/main" id="{EB7A54EF-E332-E479-CF57-77E16D545AA6}"/>
              </a:ext>
            </a:extLst>
          </p:cNvPr>
          <p:cNvSpPr>
            <a:spLocks noGrp="1" noChangeArrowheads="1"/>
          </p:cNvSpPr>
          <p:nvPr>
            <p:ph type="title"/>
          </p:nvPr>
        </p:nvSpPr>
        <p:spPr/>
        <p:txBody>
          <a:bodyPr/>
          <a:lstStyle/>
          <a:p>
            <a:pPr algn="ctr"/>
            <a:r>
              <a:rPr lang="en-US" altLang="zh-CN" b="1">
                <a:solidFill>
                  <a:srgbClr val="FF3300"/>
                </a:solidFill>
              </a:rPr>
              <a:t>GPD-3303</a:t>
            </a:r>
            <a:r>
              <a:rPr lang="zh-CN" altLang="en-US" b="1">
                <a:solidFill>
                  <a:srgbClr val="FF3300"/>
                </a:solidFill>
              </a:rPr>
              <a:t>简介</a:t>
            </a:r>
          </a:p>
        </p:txBody>
      </p:sp>
      <p:sp>
        <p:nvSpPr>
          <p:cNvPr id="26627" name="Rectangle 7">
            <a:extLst>
              <a:ext uri="{FF2B5EF4-FFF2-40B4-BE49-F238E27FC236}">
                <a16:creationId xmlns:a16="http://schemas.microsoft.com/office/drawing/2014/main" id="{AEE25654-43BE-0F77-734E-5D6B8C852F03}"/>
              </a:ext>
            </a:extLst>
          </p:cNvPr>
          <p:cNvSpPr>
            <a:spLocks noChangeArrowheads="1"/>
          </p:cNvSpPr>
          <p:nvPr/>
        </p:nvSpPr>
        <p:spPr bwMode="auto">
          <a:xfrm>
            <a:off x="250825" y="2708275"/>
            <a:ext cx="85693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0000FF"/>
                </a:solidFill>
              </a:rPr>
              <a:t>        GPD-3303 </a:t>
            </a:r>
            <a:r>
              <a:rPr lang="zh-CN" altLang="en-US" sz="2800" b="1">
                <a:solidFill>
                  <a:srgbClr val="0000FF"/>
                </a:solidFill>
              </a:rPr>
              <a:t>系列三种输出模式，</a:t>
            </a:r>
            <a:r>
              <a:rPr lang="zh-CN" altLang="en-US" sz="2800" b="1">
                <a:solidFill>
                  <a:srgbClr val="FF00FF"/>
                </a:solidFill>
              </a:rPr>
              <a:t>独立、串联和并联</a:t>
            </a:r>
            <a:r>
              <a:rPr lang="zh-CN" altLang="en-US" sz="2800" b="1">
                <a:solidFill>
                  <a:srgbClr val="0000FF"/>
                </a:solidFill>
              </a:rPr>
              <a:t> ，通过按前面板上的跟踪开关来选择。在独立模式下，输出电压和电流各自单独控制。绝缘度，输出端子与底座之间 或输出端子与输出端子之间，是</a:t>
            </a:r>
            <a:r>
              <a:rPr lang="en-US" altLang="zh-CN" sz="2800" b="1">
                <a:solidFill>
                  <a:srgbClr val="0000FF"/>
                </a:solidFill>
              </a:rPr>
              <a:t>300V</a:t>
            </a:r>
            <a:r>
              <a:rPr lang="zh-CN" altLang="en-US" sz="2800" b="1">
                <a:solidFill>
                  <a:srgbClr val="0000FF"/>
                </a:solidFill>
              </a:rPr>
              <a:t>。在跟踪模式下，</a:t>
            </a:r>
            <a:r>
              <a:rPr lang="en-US" altLang="zh-CN" sz="2800" b="1">
                <a:solidFill>
                  <a:srgbClr val="0000FF"/>
                </a:solidFill>
              </a:rPr>
              <a:t>CH1 </a:t>
            </a:r>
            <a:r>
              <a:rPr lang="zh-CN" altLang="en-US" sz="2800" b="1">
                <a:solidFill>
                  <a:srgbClr val="0000FF"/>
                </a:solidFill>
              </a:rPr>
              <a:t>与 </a:t>
            </a:r>
            <a:r>
              <a:rPr lang="en-US" altLang="zh-CN" sz="2800" b="1">
                <a:solidFill>
                  <a:srgbClr val="0000FF"/>
                </a:solidFill>
              </a:rPr>
              <a:t>CH2 </a:t>
            </a:r>
            <a:r>
              <a:rPr lang="zh-CN" altLang="en-US" sz="2800" b="1">
                <a:solidFill>
                  <a:srgbClr val="0000FF"/>
                </a:solidFill>
              </a:rPr>
              <a:t>的输出自动连接成串联或并联； 不需要连接输出导线。在串联模式下 ，输出电压是</a:t>
            </a:r>
            <a:r>
              <a:rPr lang="en-US" altLang="zh-CN" sz="2800" b="1">
                <a:solidFill>
                  <a:srgbClr val="0000FF"/>
                </a:solidFill>
              </a:rPr>
              <a:t>2 </a:t>
            </a:r>
            <a:r>
              <a:rPr lang="zh-CN" altLang="en-US" sz="2800" b="1">
                <a:solidFill>
                  <a:srgbClr val="0000FF"/>
                </a:solidFill>
              </a:rPr>
              <a:t>倍 ；在并联模式下，输出电流是</a:t>
            </a:r>
            <a:r>
              <a:rPr lang="en-US" altLang="zh-CN" sz="2800" b="1">
                <a:solidFill>
                  <a:srgbClr val="0000FF"/>
                </a:solidFill>
              </a:rPr>
              <a:t>2 </a:t>
            </a:r>
            <a:r>
              <a:rPr lang="zh-CN" altLang="en-US" sz="2800" b="1">
                <a:solidFill>
                  <a:srgbClr val="0000FF"/>
                </a:solidFill>
              </a:rPr>
              <a:t>倍。</a:t>
            </a:r>
          </a:p>
        </p:txBody>
      </p:sp>
      <p:sp>
        <p:nvSpPr>
          <p:cNvPr id="26628" name="Rectangle 8">
            <a:extLst>
              <a:ext uri="{FF2B5EF4-FFF2-40B4-BE49-F238E27FC236}">
                <a16:creationId xmlns:a16="http://schemas.microsoft.com/office/drawing/2014/main" id="{7880BD50-6078-80EA-9A3F-DDACB06B0019}"/>
              </a:ext>
            </a:extLst>
          </p:cNvPr>
          <p:cNvSpPr>
            <a:spLocks noChangeArrowheads="1"/>
          </p:cNvSpPr>
          <p:nvPr/>
        </p:nvSpPr>
        <p:spPr bwMode="auto">
          <a:xfrm>
            <a:off x="323850" y="1341438"/>
            <a:ext cx="8208963"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90000" tIns="46800" rIns="90000" bIns="4680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2800" b="1">
                <a:solidFill>
                  <a:srgbClr val="0000FF"/>
                </a:solidFill>
              </a:rPr>
              <a:t>       GPD-3303 </a:t>
            </a:r>
            <a:r>
              <a:rPr lang="zh-CN" altLang="en-US" sz="2800" b="1">
                <a:solidFill>
                  <a:srgbClr val="0000FF"/>
                </a:solidFill>
              </a:rPr>
              <a:t>系列直流电源供应器有三组独立输出： </a:t>
            </a:r>
            <a:r>
              <a:rPr lang="zh-CN" altLang="en-US" sz="2800" b="1">
                <a:solidFill>
                  <a:srgbClr val="FF00FF"/>
                </a:solidFill>
              </a:rPr>
              <a:t>两组可调电压值</a:t>
            </a:r>
            <a:r>
              <a:rPr lang="zh-CN" altLang="en-US" sz="2800" b="1">
                <a:solidFill>
                  <a:srgbClr val="0000FF"/>
                </a:solidFill>
              </a:rPr>
              <a:t>和</a:t>
            </a:r>
            <a:r>
              <a:rPr lang="zh-CN" altLang="en-US" sz="2800" b="1">
                <a:solidFill>
                  <a:srgbClr val="FF00FF"/>
                </a:solidFill>
              </a:rPr>
              <a:t>一组固定可选择电压值 </a:t>
            </a:r>
            <a:r>
              <a:rPr lang="en-US" altLang="zh-CN" sz="2800" b="1">
                <a:solidFill>
                  <a:srgbClr val="FF00FF"/>
                </a:solidFill>
              </a:rPr>
              <a:t>2.5V</a:t>
            </a:r>
            <a:r>
              <a:rPr lang="zh-CN" altLang="en-US" sz="2800" b="1">
                <a:solidFill>
                  <a:srgbClr val="FF00FF"/>
                </a:solidFill>
              </a:rPr>
              <a:t>、</a:t>
            </a:r>
            <a:r>
              <a:rPr lang="en-US" altLang="zh-CN" sz="2800" b="1">
                <a:solidFill>
                  <a:srgbClr val="FF00FF"/>
                </a:solidFill>
              </a:rPr>
              <a:t>3.3V </a:t>
            </a:r>
            <a:r>
              <a:rPr lang="zh-CN" altLang="en-US" sz="2800" b="1">
                <a:solidFill>
                  <a:srgbClr val="FF00FF"/>
                </a:solidFill>
              </a:rPr>
              <a:t>和 </a:t>
            </a:r>
            <a:r>
              <a:rPr lang="en-US" altLang="zh-CN" sz="2800" b="1">
                <a:solidFill>
                  <a:srgbClr val="FF00FF"/>
                </a:solidFill>
              </a:rPr>
              <a:t>5V</a:t>
            </a:r>
            <a:r>
              <a:rPr lang="zh-CN" altLang="en-US" sz="2800" b="1">
                <a:solidFill>
                  <a:srgbClr val="FF00FF"/>
                </a:solidFil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28A9FC9C-5128-8B6D-252B-32D35929021C}"/>
              </a:ext>
            </a:extLst>
          </p:cNvPr>
          <p:cNvSpPr>
            <a:spLocks noGrp="1" noChangeArrowheads="1"/>
          </p:cNvSpPr>
          <p:nvPr>
            <p:ph idx="1"/>
          </p:nvPr>
        </p:nvSpPr>
        <p:spPr>
          <a:xfrm>
            <a:off x="539750" y="1628775"/>
            <a:ext cx="7993063" cy="4897438"/>
          </a:xfrm>
        </p:spPr>
        <p:txBody>
          <a:bodyPr/>
          <a:lstStyle/>
          <a:p>
            <a:pPr eaLnBrk="1" hangingPunct="1">
              <a:lnSpc>
                <a:spcPct val="120000"/>
              </a:lnSpc>
              <a:buFont typeface="Wingdings" panose="05000000000000000000" pitchFamily="2" charset="2"/>
              <a:buNone/>
            </a:pPr>
            <a:r>
              <a:rPr lang="en-US" altLang="zh-CN" sz="4600" b="1">
                <a:solidFill>
                  <a:schemeClr val="accent2"/>
                </a:solidFill>
              </a:rPr>
              <a:t>        </a:t>
            </a:r>
            <a:r>
              <a:rPr lang="zh-CN" altLang="en-US" sz="4600" b="1">
                <a:solidFill>
                  <a:schemeClr val="accent2"/>
                </a:solidFill>
              </a:rPr>
              <a:t>欢迎同学们进入电子基础实验室学习，这里是电子工程师起飞的摇篮，祝愿各位在这里能够取得好成绩！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9021915-606C-5378-7812-1C11ADF635E1}"/>
              </a:ext>
            </a:extLst>
          </p:cNvPr>
          <p:cNvSpPr>
            <a:spLocks noGrp="1" noChangeArrowheads="1"/>
          </p:cNvSpPr>
          <p:nvPr>
            <p:ph type="title" idx="4294967295"/>
          </p:nvPr>
        </p:nvSpPr>
        <p:spPr>
          <a:xfrm>
            <a:off x="1249363" y="188913"/>
            <a:ext cx="6491287" cy="503237"/>
          </a:xfrm>
        </p:spPr>
        <p:txBody>
          <a:bodyPr/>
          <a:lstStyle/>
          <a:p>
            <a:r>
              <a:rPr lang="en-US" altLang="zh-CN" sz="3400" b="1">
                <a:solidFill>
                  <a:srgbClr val="FF3300"/>
                </a:solidFill>
              </a:rPr>
              <a:t>2</a:t>
            </a:r>
            <a:r>
              <a:rPr lang="zh-CN" altLang="en-US" sz="3400" b="1">
                <a:solidFill>
                  <a:srgbClr val="FF3300"/>
                </a:solidFill>
              </a:rPr>
              <a:t>、</a:t>
            </a:r>
            <a:r>
              <a:rPr lang="en-US" altLang="zh-CN" sz="3400" b="1">
                <a:solidFill>
                  <a:srgbClr val="FF3300"/>
                </a:solidFill>
              </a:rPr>
              <a:t>GPD-3303</a:t>
            </a:r>
            <a:r>
              <a:rPr lang="zh-CN" altLang="en-US" sz="3400" b="1">
                <a:solidFill>
                  <a:srgbClr val="FF3300"/>
                </a:solidFill>
              </a:rPr>
              <a:t>面板介绍</a:t>
            </a:r>
          </a:p>
        </p:txBody>
      </p:sp>
      <p:pic>
        <p:nvPicPr>
          <p:cNvPr id="27651" name="Picture 3">
            <a:extLst>
              <a:ext uri="{FF2B5EF4-FFF2-40B4-BE49-F238E27FC236}">
                <a16:creationId xmlns:a16="http://schemas.microsoft.com/office/drawing/2014/main" id="{3F6BAB42-8CD6-C55A-B23B-D28666258C36}"/>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11188" y="1412875"/>
            <a:ext cx="8001000" cy="4537075"/>
          </a:xfrm>
        </p:spPr>
      </p:pic>
      <p:sp>
        <p:nvSpPr>
          <p:cNvPr id="11" name="TextBox 10">
            <a:extLst>
              <a:ext uri="{FF2B5EF4-FFF2-40B4-BE49-F238E27FC236}">
                <a16:creationId xmlns:a16="http://schemas.microsoft.com/office/drawing/2014/main" id="{E5A425CB-56A0-F15B-852A-D4C596165D46}"/>
              </a:ext>
            </a:extLst>
          </p:cNvPr>
          <p:cNvSpPr txBox="1"/>
          <p:nvPr/>
        </p:nvSpPr>
        <p:spPr>
          <a:xfrm>
            <a:off x="4284663" y="679450"/>
            <a:ext cx="1439862" cy="11652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存储键</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存储 或 呼叫</a:t>
            </a:r>
            <a:r>
              <a:rPr lang="en-US" altLang="zh-CN" sz="1400" b="1" noProof="1">
                <a:solidFill>
                  <a:srgbClr val="0000FF"/>
                </a:solidFill>
                <a:latin typeface="黑体" panose="02010609060101010101" pitchFamily="2" charset="-122"/>
                <a:ea typeface="黑体" panose="02010609060101010101" pitchFamily="2" charset="-122"/>
                <a:cs typeface="+mn-ea"/>
              </a:rPr>
              <a:t>MEMORY </a:t>
            </a:r>
            <a:r>
              <a:rPr lang="zh-CN" altLang="en-US" sz="1400" b="1" noProof="1">
                <a:solidFill>
                  <a:srgbClr val="0000FF"/>
                </a:solidFill>
                <a:latin typeface="黑体" panose="02010609060101010101" pitchFamily="2" charset="-122"/>
                <a:ea typeface="黑体" panose="02010609060101010101" pitchFamily="2" charset="-122"/>
                <a:cs typeface="+mn-ea"/>
              </a:rPr>
              <a:t>之数值。</a:t>
            </a:r>
            <a:r>
              <a:rPr lang="en-US" altLang="zh-CN" sz="1400" b="1" noProof="1">
                <a:solidFill>
                  <a:srgbClr val="0000FF"/>
                </a:solidFill>
                <a:latin typeface="黑体" panose="02010609060101010101" pitchFamily="2" charset="-122"/>
                <a:ea typeface="黑体" panose="02010609060101010101" pitchFamily="2" charset="-122"/>
                <a:cs typeface="+mn-ea"/>
              </a:rPr>
              <a:t>4 </a:t>
            </a:r>
            <a:r>
              <a:rPr lang="zh-CN" altLang="en-US" sz="1400" b="1" noProof="1">
                <a:solidFill>
                  <a:srgbClr val="0000FF"/>
                </a:solidFill>
                <a:latin typeface="黑体" panose="02010609060101010101" pitchFamily="2" charset="-122"/>
                <a:ea typeface="黑体" panose="02010609060101010101" pitchFamily="2" charset="-122"/>
                <a:cs typeface="+mn-ea"/>
              </a:rPr>
              <a:t>组设定值，</a:t>
            </a:r>
            <a:r>
              <a:rPr lang="en-US" altLang="zh-CN" sz="1400" b="1" noProof="1">
                <a:solidFill>
                  <a:srgbClr val="0000FF"/>
                </a:solidFill>
                <a:latin typeface="黑体" panose="02010609060101010101" pitchFamily="2" charset="-122"/>
                <a:ea typeface="黑体" panose="02010609060101010101" pitchFamily="2" charset="-122"/>
                <a:cs typeface="+mn-ea"/>
              </a:rPr>
              <a:t>1-4</a:t>
            </a:r>
            <a:r>
              <a:rPr lang="zh-CN" altLang="en-US" sz="1400" b="1" noProof="1">
                <a:solidFill>
                  <a:srgbClr val="0000FF"/>
                </a:solidFill>
                <a:latin typeface="黑体" panose="02010609060101010101" pitchFamily="2" charset="-122"/>
                <a:ea typeface="黑体" panose="02010609060101010101" pitchFamily="2" charset="-122"/>
                <a:cs typeface="+mn-ea"/>
              </a:rPr>
              <a:t>，可选择。</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2" name="TextBox 10">
            <a:extLst>
              <a:ext uri="{FF2B5EF4-FFF2-40B4-BE49-F238E27FC236}">
                <a16:creationId xmlns:a16="http://schemas.microsoft.com/office/drawing/2014/main" id="{FA1A73C9-F7EA-5B44-42FF-25F2507D2A05}"/>
              </a:ext>
            </a:extLst>
          </p:cNvPr>
          <p:cNvSpPr txBox="1"/>
          <p:nvPr/>
        </p:nvSpPr>
        <p:spPr>
          <a:xfrm>
            <a:off x="827088" y="1014413"/>
            <a:ext cx="1295400" cy="73977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电压表头</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显示 </a:t>
            </a:r>
            <a:r>
              <a:rPr lang="en-US" altLang="zh-CN" sz="1400" b="1" noProof="1">
                <a:solidFill>
                  <a:srgbClr val="0000FF"/>
                </a:solidFill>
                <a:latin typeface="黑体" panose="02010609060101010101" pitchFamily="2" charset="-122"/>
                <a:ea typeface="黑体" panose="02010609060101010101" pitchFamily="2" charset="-122"/>
                <a:cs typeface="+mn-ea"/>
              </a:rPr>
              <a:t>CH1 </a:t>
            </a:r>
            <a:r>
              <a:rPr lang="zh-CN" altLang="en-US" sz="1400" b="1" noProof="1">
                <a:solidFill>
                  <a:srgbClr val="0000FF"/>
                </a:solidFill>
                <a:latin typeface="黑体" panose="02010609060101010101" pitchFamily="2" charset="-122"/>
                <a:ea typeface="黑体" panose="02010609060101010101" pitchFamily="2" charset="-122"/>
                <a:cs typeface="+mn-ea"/>
              </a:rPr>
              <a:t>或 </a:t>
            </a:r>
            <a:r>
              <a:rPr lang="en-US" altLang="zh-CN" sz="1400" b="1" noProof="1">
                <a:solidFill>
                  <a:srgbClr val="0000FF"/>
                </a:solidFill>
                <a:latin typeface="黑体" panose="02010609060101010101" pitchFamily="2" charset="-122"/>
                <a:ea typeface="黑体" panose="02010609060101010101" pitchFamily="2" charset="-122"/>
                <a:cs typeface="+mn-ea"/>
              </a:rPr>
              <a:t>CH2 </a:t>
            </a:r>
            <a:r>
              <a:rPr lang="zh-CN" altLang="en-US" sz="1400" b="1" noProof="1">
                <a:solidFill>
                  <a:srgbClr val="0000FF"/>
                </a:solidFill>
                <a:latin typeface="黑体" panose="02010609060101010101" pitchFamily="2" charset="-122"/>
                <a:ea typeface="黑体" panose="02010609060101010101" pitchFamily="2" charset="-122"/>
                <a:cs typeface="+mn-ea"/>
              </a:rPr>
              <a:t>输出电压。</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3" name="TextBox 10">
            <a:extLst>
              <a:ext uri="{FF2B5EF4-FFF2-40B4-BE49-F238E27FC236}">
                <a16:creationId xmlns:a16="http://schemas.microsoft.com/office/drawing/2014/main" id="{FB309302-01B3-4AFF-CE44-B6CA7CF54EBE}"/>
              </a:ext>
            </a:extLst>
          </p:cNvPr>
          <p:cNvSpPr txBox="1"/>
          <p:nvPr/>
        </p:nvSpPr>
        <p:spPr>
          <a:xfrm>
            <a:off x="2700338" y="1052513"/>
            <a:ext cx="1439862" cy="73977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电流表头 显示 </a:t>
            </a:r>
            <a:r>
              <a:rPr lang="en-US" altLang="zh-CN" sz="1400" b="1" noProof="1">
                <a:solidFill>
                  <a:srgbClr val="0000FF"/>
                </a:solidFill>
                <a:latin typeface="黑体" panose="02010609060101010101" pitchFamily="2" charset="-122"/>
                <a:ea typeface="黑体" panose="02010609060101010101" pitchFamily="2" charset="-122"/>
                <a:cs typeface="+mn-ea"/>
              </a:rPr>
              <a:t>CH1 </a:t>
            </a:r>
            <a:r>
              <a:rPr lang="zh-CN" altLang="en-US" sz="1400" b="1" noProof="1">
                <a:solidFill>
                  <a:srgbClr val="0000FF"/>
                </a:solidFill>
                <a:latin typeface="黑体" panose="02010609060101010101" pitchFamily="2" charset="-122"/>
                <a:ea typeface="黑体" panose="02010609060101010101" pitchFamily="2" charset="-122"/>
                <a:cs typeface="+mn-ea"/>
              </a:rPr>
              <a:t>或 </a:t>
            </a:r>
            <a:r>
              <a:rPr lang="en-US" altLang="zh-CN" sz="1400" b="1" noProof="1">
                <a:solidFill>
                  <a:srgbClr val="0000FF"/>
                </a:solidFill>
                <a:latin typeface="黑体" panose="02010609060101010101" pitchFamily="2" charset="-122"/>
                <a:ea typeface="黑体" panose="02010609060101010101" pitchFamily="2" charset="-122"/>
                <a:cs typeface="+mn-ea"/>
              </a:rPr>
              <a:t>CH2 </a:t>
            </a:r>
            <a:r>
              <a:rPr lang="zh-CN" altLang="en-US" sz="1400" b="1" noProof="1">
                <a:solidFill>
                  <a:srgbClr val="0000FF"/>
                </a:solidFill>
                <a:latin typeface="黑体" panose="02010609060101010101" pitchFamily="2" charset="-122"/>
                <a:ea typeface="黑体" panose="02010609060101010101" pitchFamily="2" charset="-122"/>
                <a:cs typeface="+mn-ea"/>
              </a:rPr>
              <a:t>输出电流。</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4" name="TextBox 10">
            <a:extLst>
              <a:ext uri="{FF2B5EF4-FFF2-40B4-BE49-F238E27FC236}">
                <a16:creationId xmlns:a16="http://schemas.microsoft.com/office/drawing/2014/main" id="{61591146-AC61-E7D3-0B54-D1D7D65A917C}"/>
              </a:ext>
            </a:extLst>
          </p:cNvPr>
          <p:cNvSpPr txBox="1"/>
          <p:nvPr/>
        </p:nvSpPr>
        <p:spPr>
          <a:xfrm>
            <a:off x="5795963" y="981075"/>
            <a:ext cx="2447925" cy="73977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en-US" altLang="zh-CN" sz="1400" b="1" noProof="1">
                <a:solidFill>
                  <a:srgbClr val="0000FF"/>
                </a:solidFill>
                <a:latin typeface="黑体" panose="02010609060101010101" pitchFamily="2" charset="-122"/>
                <a:ea typeface="黑体" panose="02010609060101010101" pitchFamily="2" charset="-122"/>
                <a:cs typeface="+mn-ea"/>
              </a:rPr>
              <a:t>CH1/CH2/</a:t>
            </a:r>
            <a:r>
              <a:rPr lang="zh-CN" altLang="en-US" sz="1400" b="1" noProof="1">
                <a:solidFill>
                  <a:srgbClr val="0000FF"/>
                </a:solidFill>
                <a:latin typeface="黑体" panose="02010609060101010101" pitchFamily="2" charset="-122"/>
                <a:ea typeface="黑体" panose="02010609060101010101" pitchFamily="2" charset="-122"/>
                <a:cs typeface="+mn-ea"/>
              </a:rPr>
              <a:t>蜂鸣键</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选择输出通道针对可调值。按下 </a:t>
            </a:r>
            <a:r>
              <a:rPr lang="en-US" altLang="zh-CN" sz="1400" b="1" noProof="1">
                <a:solidFill>
                  <a:srgbClr val="0000FF"/>
                </a:solidFill>
                <a:latin typeface="黑体" panose="02010609060101010101" pitchFamily="2" charset="-122"/>
                <a:ea typeface="黑体" panose="02010609060101010101" pitchFamily="2" charset="-122"/>
                <a:cs typeface="+mn-ea"/>
              </a:rPr>
              <a:t>CH2 </a:t>
            </a:r>
            <a:r>
              <a:rPr lang="zh-CN" altLang="en-US" sz="1400" b="1" noProof="1">
                <a:solidFill>
                  <a:srgbClr val="0000FF"/>
                </a:solidFill>
                <a:latin typeface="黑体" panose="02010609060101010101" pitchFamily="2" charset="-122"/>
                <a:ea typeface="黑体" panose="02010609060101010101" pitchFamily="2" charset="-122"/>
                <a:cs typeface="+mn-ea"/>
              </a:rPr>
              <a:t>键和保留蜂鸣器打开 。</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5" name="TextBox 10">
            <a:extLst>
              <a:ext uri="{FF2B5EF4-FFF2-40B4-BE49-F238E27FC236}">
                <a16:creationId xmlns:a16="http://schemas.microsoft.com/office/drawing/2014/main" id="{6CFB4FE6-DE86-9CCF-F24F-C023D91DC350}"/>
              </a:ext>
            </a:extLst>
          </p:cNvPr>
          <p:cNvSpPr txBox="1"/>
          <p:nvPr/>
        </p:nvSpPr>
        <p:spPr>
          <a:xfrm>
            <a:off x="7380288" y="2322513"/>
            <a:ext cx="1584325" cy="3143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调整输出电压值</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6" name="TextBox 10">
            <a:extLst>
              <a:ext uri="{FF2B5EF4-FFF2-40B4-BE49-F238E27FC236}">
                <a16:creationId xmlns:a16="http://schemas.microsoft.com/office/drawing/2014/main" id="{948C7C50-BE6C-D22E-574E-6D14D946E900}"/>
              </a:ext>
            </a:extLst>
          </p:cNvPr>
          <p:cNvSpPr txBox="1"/>
          <p:nvPr/>
        </p:nvSpPr>
        <p:spPr>
          <a:xfrm>
            <a:off x="7381875" y="2757488"/>
            <a:ext cx="1727200" cy="527050"/>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启动并联操作或串联操作</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7" name="TextBox 10">
            <a:extLst>
              <a:ext uri="{FF2B5EF4-FFF2-40B4-BE49-F238E27FC236}">
                <a16:creationId xmlns:a16="http://schemas.microsoft.com/office/drawing/2014/main" id="{38B6B97C-5202-66D4-92EB-C90B45EAEBF8}"/>
              </a:ext>
            </a:extLst>
          </p:cNvPr>
          <p:cNvSpPr txBox="1"/>
          <p:nvPr/>
        </p:nvSpPr>
        <p:spPr>
          <a:xfrm>
            <a:off x="7380288" y="3644900"/>
            <a:ext cx="1512887" cy="3143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打开</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关闭输出</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8" name="TextBox 10">
            <a:extLst>
              <a:ext uri="{FF2B5EF4-FFF2-40B4-BE49-F238E27FC236}">
                <a16:creationId xmlns:a16="http://schemas.microsoft.com/office/drawing/2014/main" id="{9690A9AC-8379-DC0A-D7B6-DF79BB945756}"/>
              </a:ext>
            </a:extLst>
          </p:cNvPr>
          <p:cNvSpPr txBox="1"/>
          <p:nvPr/>
        </p:nvSpPr>
        <p:spPr>
          <a:xfrm>
            <a:off x="7380288" y="4005263"/>
            <a:ext cx="1189037" cy="527050"/>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锁定</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解除前面板设定</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9" name="TextBox 10">
            <a:extLst>
              <a:ext uri="{FF2B5EF4-FFF2-40B4-BE49-F238E27FC236}">
                <a16:creationId xmlns:a16="http://schemas.microsoft.com/office/drawing/2014/main" id="{B6A59887-3FF1-610F-5028-10DC5391F74E}"/>
              </a:ext>
            </a:extLst>
          </p:cNvPr>
          <p:cNvSpPr txBox="1"/>
          <p:nvPr/>
        </p:nvSpPr>
        <p:spPr>
          <a:xfrm>
            <a:off x="1547813" y="6237288"/>
            <a:ext cx="1871662" cy="3143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en-US" altLang="zh-CN" sz="1400" b="1" noProof="1">
                <a:solidFill>
                  <a:srgbClr val="0000FF"/>
                </a:solidFill>
                <a:latin typeface="黑体" panose="02010609060101010101" pitchFamily="2" charset="-122"/>
                <a:ea typeface="黑体" panose="02010609060101010101" pitchFamily="2" charset="-122"/>
                <a:cs typeface="+mn-ea"/>
              </a:rPr>
              <a:t>GND</a:t>
            </a:r>
            <a:r>
              <a:rPr lang="zh-CN" altLang="en-US" sz="1400" b="1" noProof="1">
                <a:solidFill>
                  <a:srgbClr val="0000FF"/>
                </a:solidFill>
                <a:latin typeface="黑体" panose="02010609060101010101" pitchFamily="2" charset="-122"/>
                <a:ea typeface="黑体" panose="02010609060101010101" pitchFamily="2" charset="-122"/>
                <a:cs typeface="+mn-ea"/>
              </a:rPr>
              <a:t>：接一根大地线</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10" name="TextBox 10">
            <a:extLst>
              <a:ext uri="{FF2B5EF4-FFF2-40B4-BE49-F238E27FC236}">
                <a16:creationId xmlns:a16="http://schemas.microsoft.com/office/drawing/2014/main" id="{EB35271A-A763-E12C-7904-FB6CB56C636F}"/>
              </a:ext>
            </a:extLst>
          </p:cNvPr>
          <p:cNvSpPr txBox="1"/>
          <p:nvPr/>
        </p:nvSpPr>
        <p:spPr>
          <a:xfrm>
            <a:off x="3635375" y="5516563"/>
            <a:ext cx="1150938" cy="73977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指示 </a:t>
            </a:r>
            <a:r>
              <a:rPr lang="en-US" altLang="zh-CN" sz="1400" b="1" noProof="1">
                <a:solidFill>
                  <a:srgbClr val="0000FF"/>
                </a:solidFill>
                <a:latin typeface="黑体" panose="02010609060101010101" pitchFamily="2" charset="-122"/>
                <a:ea typeface="黑体" panose="02010609060101010101" pitchFamily="2" charset="-122"/>
                <a:cs typeface="+mn-ea"/>
              </a:rPr>
              <a:t>CH1 </a:t>
            </a:r>
            <a:r>
              <a:rPr lang="zh-CN" altLang="en-US" sz="1400" b="1" noProof="1">
                <a:solidFill>
                  <a:srgbClr val="0000FF"/>
                </a:solidFill>
                <a:latin typeface="黑体" panose="02010609060101010101" pitchFamily="2" charset="-122"/>
                <a:ea typeface="黑体" panose="02010609060101010101" pitchFamily="2" charset="-122"/>
                <a:cs typeface="+mn-ea"/>
              </a:rPr>
              <a:t>恒压</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恒流状态</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12" name="TextBox 10">
            <a:extLst>
              <a:ext uri="{FF2B5EF4-FFF2-40B4-BE49-F238E27FC236}">
                <a16:creationId xmlns:a16="http://schemas.microsoft.com/office/drawing/2014/main" id="{13CC6B36-099E-9F90-0C57-9F63B6BE2739}"/>
              </a:ext>
            </a:extLst>
          </p:cNvPr>
          <p:cNvSpPr txBox="1"/>
          <p:nvPr/>
        </p:nvSpPr>
        <p:spPr>
          <a:xfrm>
            <a:off x="0" y="5589588"/>
            <a:ext cx="3419475" cy="3143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指示 </a:t>
            </a:r>
            <a:r>
              <a:rPr lang="en-US" altLang="zh-CN" sz="1400" b="1" noProof="1">
                <a:solidFill>
                  <a:srgbClr val="0000FF"/>
                </a:solidFill>
                <a:latin typeface="黑体" panose="02010609060101010101" pitchFamily="2" charset="-122"/>
                <a:ea typeface="黑体" panose="02010609060101010101" pitchFamily="2" charset="-122"/>
                <a:cs typeface="+mn-ea"/>
              </a:rPr>
              <a:t>CH2 </a:t>
            </a:r>
            <a:r>
              <a:rPr lang="zh-CN" altLang="en-US" sz="1400" b="1" noProof="1">
                <a:solidFill>
                  <a:srgbClr val="0000FF"/>
                </a:solidFill>
                <a:latin typeface="黑体" panose="02010609060101010101" pitchFamily="2" charset="-122"/>
                <a:ea typeface="黑体" panose="02010609060101010101" pitchFamily="2" charset="-122"/>
                <a:cs typeface="+mn-ea"/>
              </a:rPr>
              <a:t>恒压</a:t>
            </a:r>
            <a:r>
              <a:rPr lang="en-US" altLang="zh-CN" sz="1400" b="1" noProof="1">
                <a:solidFill>
                  <a:srgbClr val="0000FF"/>
                </a:solidFill>
                <a:latin typeface="黑体" panose="02010609060101010101" pitchFamily="2" charset="-122"/>
                <a:ea typeface="黑体" panose="02010609060101010101" pitchFamily="2" charset="-122"/>
                <a:cs typeface="+mn-ea"/>
              </a:rPr>
              <a:t>/</a:t>
            </a:r>
            <a:r>
              <a:rPr lang="zh-CN" altLang="en-US" sz="1400" b="1" noProof="1">
                <a:solidFill>
                  <a:srgbClr val="0000FF"/>
                </a:solidFill>
                <a:latin typeface="黑体" panose="02010609060101010101" pitchFamily="2" charset="-122"/>
                <a:ea typeface="黑体" panose="02010609060101010101" pitchFamily="2" charset="-122"/>
                <a:cs typeface="+mn-ea"/>
              </a:rPr>
              <a:t>恒流，或并联操作模式。</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13" name="TextBox 10">
            <a:extLst>
              <a:ext uri="{FF2B5EF4-FFF2-40B4-BE49-F238E27FC236}">
                <a16:creationId xmlns:a16="http://schemas.microsoft.com/office/drawing/2014/main" id="{33E1EE15-6F94-4467-FFD0-49D58982FDC7}"/>
              </a:ext>
            </a:extLst>
          </p:cNvPr>
          <p:cNvSpPr txBox="1"/>
          <p:nvPr/>
        </p:nvSpPr>
        <p:spPr>
          <a:xfrm>
            <a:off x="4932363" y="5589588"/>
            <a:ext cx="1439862" cy="3143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en-US" altLang="zh-CN" sz="1400" b="1" noProof="1">
                <a:solidFill>
                  <a:srgbClr val="0000FF"/>
                </a:solidFill>
                <a:latin typeface="黑体" panose="02010609060101010101" pitchFamily="2" charset="-122"/>
                <a:ea typeface="黑体" panose="02010609060101010101" pitchFamily="2" charset="-122"/>
                <a:cs typeface="+mn-ea"/>
              </a:rPr>
              <a:t>CH3 </a:t>
            </a:r>
            <a:r>
              <a:rPr lang="zh-CN" altLang="en-US" sz="1400" b="1" noProof="1">
                <a:solidFill>
                  <a:srgbClr val="0000FF"/>
                </a:solidFill>
                <a:latin typeface="黑体" panose="02010609060101010101" pitchFamily="2" charset="-122"/>
                <a:ea typeface="黑体" panose="02010609060101010101" pitchFamily="2" charset="-122"/>
                <a:cs typeface="+mn-ea"/>
              </a:rPr>
              <a:t>过载指示灯</a:t>
            </a:r>
            <a:endParaRPr lang="zh-CN" altLang="en-US" sz="1400" b="1" noProof="1">
              <a:solidFill>
                <a:srgbClr val="0000FF"/>
              </a:solidFill>
              <a:latin typeface="黑体" panose="02010609060101010101" pitchFamily="2" charset="-122"/>
              <a:ea typeface="黑体" panose="02010609060101010101" pitchFamily="2" charset="-122"/>
            </a:endParaRPr>
          </a:p>
        </p:txBody>
      </p:sp>
      <p:sp>
        <p:nvSpPr>
          <p:cNvPr id="27664" name="直接连接符 88079">
            <a:extLst>
              <a:ext uri="{FF2B5EF4-FFF2-40B4-BE49-F238E27FC236}">
                <a16:creationId xmlns:a16="http://schemas.microsoft.com/office/drawing/2014/main" id="{2F55F78B-38E0-823D-F46E-F101C0590DC6}"/>
              </a:ext>
            </a:extLst>
          </p:cNvPr>
          <p:cNvSpPr>
            <a:spLocks noChangeShapeType="1"/>
          </p:cNvSpPr>
          <p:nvPr/>
        </p:nvSpPr>
        <p:spPr bwMode="auto">
          <a:xfrm flipV="1">
            <a:off x="3419475" y="4797425"/>
            <a:ext cx="431800" cy="143986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TextBox 10">
            <a:extLst>
              <a:ext uri="{FF2B5EF4-FFF2-40B4-BE49-F238E27FC236}">
                <a16:creationId xmlns:a16="http://schemas.microsoft.com/office/drawing/2014/main" id="{A91A3082-2262-9F59-7D02-7528F52F75C0}"/>
              </a:ext>
            </a:extLst>
          </p:cNvPr>
          <p:cNvSpPr txBox="1"/>
          <p:nvPr/>
        </p:nvSpPr>
        <p:spPr>
          <a:xfrm>
            <a:off x="7380288" y="3330575"/>
            <a:ext cx="1584325" cy="314325"/>
          </a:xfrm>
          <a:prstGeom prst="rect">
            <a:avLst/>
          </a:prstGeom>
          <a:solidFill>
            <a:srgbClr val="FFFF00"/>
          </a:solidFill>
          <a:ln>
            <a:solidFill>
              <a:schemeClr val="accent6">
                <a:lumMod val="60000"/>
                <a:lumOff val="40000"/>
              </a:schemeClr>
            </a:solidFill>
          </a:ln>
        </p:spPr>
        <p:txBody>
          <a:bodyPr anchor="ctr" anchorCtr="1">
            <a:spAutoFit/>
          </a:bodyPr>
          <a:lstStyle/>
          <a:p>
            <a:pPr eaLnBrk="1" hangingPunct="1">
              <a:buFont typeface="Arial" panose="020B0604020202020204" pitchFamily="34" charset="0"/>
              <a:buNone/>
              <a:defRPr/>
            </a:pPr>
            <a:r>
              <a:rPr lang="zh-CN" altLang="en-US" sz="1400" b="1" noProof="1">
                <a:solidFill>
                  <a:srgbClr val="0000FF"/>
                </a:solidFill>
                <a:latin typeface="黑体" panose="02010609060101010101" pitchFamily="2" charset="-122"/>
                <a:ea typeface="黑体" panose="02010609060101010101" pitchFamily="2" charset="-122"/>
                <a:cs typeface="+mn-ea"/>
              </a:rPr>
              <a:t>调整输出电流值</a:t>
            </a:r>
            <a:endParaRPr lang="zh-CN" altLang="en-US" sz="1400" b="1" noProof="1">
              <a:solidFill>
                <a:srgbClr val="0000FF"/>
              </a:solidFill>
              <a:latin typeface="黑体" panose="02010609060101010101" pitchFamily="2" charset="-122"/>
              <a:ea typeface="黑体" panose="0201060906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3">
            <a:extLst>
              <a:ext uri="{FF2B5EF4-FFF2-40B4-BE49-F238E27FC236}">
                <a16:creationId xmlns:a16="http://schemas.microsoft.com/office/drawing/2014/main" id="{C9C3E9C4-2489-DCEB-6DCD-5FA87A244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9275"/>
            <a:ext cx="9144000" cy="629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a:extLst>
              <a:ext uri="{FF2B5EF4-FFF2-40B4-BE49-F238E27FC236}">
                <a16:creationId xmlns:a16="http://schemas.microsoft.com/office/drawing/2014/main" id="{901D74F5-F411-6205-7BF2-7C9E6BFCCA1B}"/>
              </a:ext>
            </a:extLst>
          </p:cNvPr>
          <p:cNvSpPr>
            <a:spLocks noGrp="1" noChangeArrowheads="1"/>
          </p:cNvSpPr>
          <p:nvPr>
            <p:ph type="title" idx="4294967295"/>
          </p:nvPr>
        </p:nvSpPr>
        <p:spPr>
          <a:xfrm>
            <a:off x="539750" y="-242888"/>
            <a:ext cx="8001000" cy="820738"/>
          </a:xfrm>
        </p:spPr>
        <p:txBody>
          <a:bodyPr/>
          <a:lstStyle/>
          <a:p>
            <a:pPr algn="ctr" eaLnBrk="1" hangingPunct="1"/>
            <a:r>
              <a:rPr lang="zh-CN" altLang="en-US" sz="3600" b="1">
                <a:solidFill>
                  <a:srgbClr val="3333FF"/>
                </a:solidFill>
              </a:rPr>
              <a:t>三、实验电路板</a:t>
            </a:r>
          </a:p>
        </p:txBody>
      </p:sp>
      <mc:AlternateContent xmlns:mc="http://schemas.openxmlformats.org/markup-compatibility/2006">
        <mc:Choice xmlns:p14="http://schemas.microsoft.com/office/powerpoint/2010/main" Requires="p14">
          <p:contentPart p14:bwMode="auto" r:id="rId3">
            <p14:nvContentPartPr>
              <p14:cNvPr id="94231" name="墨迹 94230">
                <a:extLst>
                  <a:ext uri="{FF2B5EF4-FFF2-40B4-BE49-F238E27FC236}">
                    <a16:creationId xmlns:a16="http://schemas.microsoft.com/office/drawing/2014/main" id="{0A05CE3F-3721-7941-9650-5CEC7335809A}"/>
                  </a:ext>
                </a:extLst>
              </p14:cNvPr>
              <p14:cNvContentPartPr/>
              <p14:nvPr/>
            </p14:nvContentPartPr>
            <p14:xfrm>
              <a:off x="7867641" y="6062663"/>
              <a:ext cx="1588" cy="1587"/>
            </p14:xfrm>
          </p:contentPart>
        </mc:Choice>
        <mc:Fallback>
          <p:pic>
            <p:nvPicPr>
              <p:cNvPr id="94231" name="墨迹 94230">
                <a:extLst>
                  <a:ext uri="{FF2B5EF4-FFF2-40B4-BE49-F238E27FC236}">
                    <a16:creationId xmlns:a16="http://schemas.microsoft.com/office/drawing/2014/main" id="{0A05CE3F-3721-7941-9650-5CEC7335809A}"/>
                  </a:ext>
                </a:extLst>
              </p:cNvPr>
              <p:cNvPicPr/>
              <p:nvPr/>
            </p:nvPicPr>
            <p:blipFill>
              <a:blip r:embed="rId4"/>
              <a:stretch>
                <a:fillRect/>
              </a:stretch>
            </p:blipFill>
            <p:spPr>
              <a:xfrm>
                <a:off x="7789829" y="5984900"/>
                <a:ext cx="154036" cy="153939"/>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1A5D4BD-5D64-B37C-584D-1DA35541F3E8}"/>
              </a:ext>
            </a:extLst>
          </p:cNvPr>
          <p:cNvSpPr>
            <a:spLocks noGrp="1" noChangeArrowheads="1"/>
          </p:cNvSpPr>
          <p:nvPr>
            <p:ph type="subTitle" idx="1"/>
          </p:nvPr>
        </p:nvSpPr>
        <p:spPr>
          <a:xfrm>
            <a:off x="250825" y="1268413"/>
            <a:ext cx="8604250" cy="2087562"/>
          </a:xfrm>
        </p:spPr>
        <p:txBody>
          <a:bodyPr/>
          <a:lstStyle/>
          <a:p>
            <a:pPr algn="ctr" eaLnBrk="1" hangingPunct="1">
              <a:lnSpc>
                <a:spcPct val="90000"/>
              </a:lnSpc>
            </a:pPr>
            <a:r>
              <a:rPr lang="zh-CN" altLang="en-US" sz="5400" b="1">
                <a:solidFill>
                  <a:srgbClr val="FF3300"/>
                </a:solidFill>
              </a:rPr>
              <a:t>第二部分</a:t>
            </a:r>
          </a:p>
          <a:p>
            <a:pPr algn="ctr" eaLnBrk="1" hangingPunct="1">
              <a:lnSpc>
                <a:spcPct val="90000"/>
              </a:lnSpc>
            </a:pPr>
            <a:endParaRPr lang="zh-CN" altLang="en-US" sz="5400" b="1">
              <a:solidFill>
                <a:srgbClr val="FF3300"/>
              </a:solidFill>
            </a:endParaRPr>
          </a:p>
          <a:p>
            <a:pPr algn="ctr" eaLnBrk="1" hangingPunct="1">
              <a:lnSpc>
                <a:spcPct val="90000"/>
              </a:lnSpc>
            </a:pPr>
            <a:r>
              <a:rPr lang="zh-CN" altLang="en-US" sz="4800">
                <a:solidFill>
                  <a:srgbClr val="0000FF"/>
                </a:solidFill>
                <a:ea typeface="黑体" panose="02010609060101010101" pitchFamily="49" charset="-122"/>
              </a:rPr>
              <a:t>常用元器件识别、检测</a:t>
            </a:r>
          </a:p>
          <a:p>
            <a:pPr algn="ctr" eaLnBrk="1" hangingPunct="1">
              <a:lnSpc>
                <a:spcPct val="90000"/>
              </a:lnSpc>
            </a:pPr>
            <a:r>
              <a:rPr lang="zh-CN" altLang="en-US" sz="4800">
                <a:solidFill>
                  <a:srgbClr val="0000FF"/>
                </a:solidFill>
                <a:ea typeface="黑体" panose="02010609060101010101" pitchFamily="49" charset="-122"/>
              </a:rPr>
              <a:t>与线性网络研究</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FC664395-A105-E00B-2819-A2406802C4CC}"/>
              </a:ext>
            </a:extLst>
          </p:cNvPr>
          <p:cNvSpPr>
            <a:spLocks noGrp="1" noChangeArrowheads="1"/>
          </p:cNvSpPr>
          <p:nvPr>
            <p:ph type="subTitle" idx="1"/>
          </p:nvPr>
        </p:nvSpPr>
        <p:spPr>
          <a:xfrm>
            <a:off x="528638" y="476250"/>
            <a:ext cx="8640762" cy="5516563"/>
          </a:xfrm>
        </p:spPr>
        <p:txBody>
          <a:bodyPr/>
          <a:lstStyle/>
          <a:p>
            <a:pPr marL="609600" indent="-609600" eaLnBrk="1" hangingPunct="1">
              <a:lnSpc>
                <a:spcPct val="90000"/>
              </a:lnSpc>
            </a:pPr>
            <a:r>
              <a:rPr lang="zh-CN" altLang="en-US">
                <a:solidFill>
                  <a:srgbClr val="000099"/>
                </a:solidFill>
                <a:ea typeface="华文新魏" panose="02010800040101010101" pitchFamily="2" charset="-122"/>
              </a:rPr>
              <a:t>    一、常用元器件的识别与检测</a:t>
            </a:r>
          </a:p>
          <a:p>
            <a:pPr marL="609600" indent="-609600" eaLnBrk="1" hangingPunct="1">
              <a:lnSpc>
                <a:spcPct val="90000"/>
              </a:lnSpc>
            </a:pPr>
            <a:r>
              <a:rPr lang="zh-CN" altLang="en-US" sz="2000">
                <a:solidFill>
                  <a:srgbClr val="000000"/>
                </a:solidFill>
                <a:latin typeface="华文新魏" panose="02010800040101010101" pitchFamily="2" charset="-122"/>
                <a:ea typeface="华文新魏" panose="02010800040101010101" pitchFamily="2" charset="-122"/>
              </a:rPr>
              <a:t>         </a:t>
            </a:r>
            <a:r>
              <a:rPr lang="zh-CN" altLang="en-US" sz="2400">
                <a:solidFill>
                  <a:srgbClr val="FF3300"/>
                </a:solidFill>
                <a:latin typeface="华文新魏" panose="02010800040101010101" pitchFamily="2" charset="-122"/>
                <a:ea typeface="华文新魏" panose="02010800040101010101" pitchFamily="2" charset="-122"/>
              </a:rPr>
              <a:t>实验目的：</a:t>
            </a:r>
          </a:p>
          <a:p>
            <a:pPr marL="609600" indent="-609600" eaLnBrk="1" hangingPunct="1">
              <a:lnSpc>
                <a:spcPct val="90000"/>
              </a:lnSpc>
            </a:pPr>
            <a:r>
              <a:rPr lang="zh-CN" altLang="en-US" sz="2400">
                <a:solidFill>
                  <a:srgbClr val="000000"/>
                </a:solidFill>
                <a:latin typeface="宋体" panose="02010600030101010101" pitchFamily="2" charset="-122"/>
              </a:rPr>
              <a:t>    </a:t>
            </a:r>
            <a:r>
              <a:rPr lang="zh-CN" altLang="en-US" sz="2400">
                <a:solidFill>
                  <a:srgbClr val="000000"/>
                </a:solidFill>
                <a:latin typeface="华文中宋" panose="02010600040101010101" pitchFamily="2" charset="-122"/>
                <a:ea typeface="华文中宋" panose="02010600040101010101" pitchFamily="2" charset="-122"/>
              </a:rPr>
              <a:t>⑴学习识别常用电子元器件</a:t>
            </a:r>
          </a:p>
          <a:p>
            <a:pPr marL="609600" indent="-609600" eaLnBrk="1" hangingPunct="1">
              <a:lnSpc>
                <a:spcPct val="90000"/>
              </a:lnSpc>
            </a:pPr>
            <a:r>
              <a:rPr lang="zh-CN" altLang="en-US" sz="2400">
                <a:solidFill>
                  <a:srgbClr val="000000"/>
                </a:solidFill>
                <a:latin typeface="华文中宋" panose="02010600040101010101" pitchFamily="2" charset="-122"/>
                <a:ea typeface="华文中宋" panose="02010600040101010101" pitchFamily="2" charset="-122"/>
              </a:rPr>
              <a:t>      ⑵学习用万用表测量电阻、电容的方法。</a:t>
            </a:r>
          </a:p>
          <a:p>
            <a:pPr marL="609600" indent="-609600" eaLnBrk="1" hangingPunct="1">
              <a:lnSpc>
                <a:spcPct val="90000"/>
              </a:lnSpc>
            </a:pPr>
            <a:endParaRPr lang="zh-CN" altLang="en-US">
              <a:solidFill>
                <a:srgbClr val="000099"/>
              </a:solidFill>
              <a:latin typeface="华文新魏" panose="02010800040101010101" pitchFamily="2" charset="-122"/>
              <a:ea typeface="华文新魏" panose="02010800040101010101" pitchFamily="2" charset="-122"/>
            </a:endParaRPr>
          </a:p>
          <a:p>
            <a:pPr marL="609600" indent="-609600" eaLnBrk="1" hangingPunct="1">
              <a:lnSpc>
                <a:spcPct val="90000"/>
              </a:lnSpc>
            </a:pPr>
            <a:r>
              <a:rPr lang="zh-CN" altLang="en-US">
                <a:solidFill>
                  <a:srgbClr val="000099"/>
                </a:solidFill>
                <a:latin typeface="华文新魏" panose="02010800040101010101" pitchFamily="2" charset="-122"/>
                <a:ea typeface="华文新魏" panose="02010800040101010101" pitchFamily="2" charset="-122"/>
              </a:rPr>
              <a:t>二、线性网络几个定理的研究</a:t>
            </a:r>
          </a:p>
          <a:p>
            <a:pPr marL="609600" indent="-609600" eaLnBrk="1" hangingPunct="1">
              <a:lnSpc>
                <a:spcPct val="90000"/>
              </a:lnSpc>
            </a:pPr>
            <a:r>
              <a:rPr lang="zh-CN" altLang="en-US" sz="2000">
                <a:solidFill>
                  <a:srgbClr val="000000"/>
                </a:solidFill>
                <a:latin typeface="华文新魏" panose="02010800040101010101" pitchFamily="2" charset="-122"/>
                <a:ea typeface="华文新魏" panose="02010800040101010101" pitchFamily="2" charset="-122"/>
              </a:rPr>
              <a:t>         </a:t>
            </a:r>
            <a:r>
              <a:rPr lang="zh-CN" altLang="en-US" sz="2400">
                <a:solidFill>
                  <a:srgbClr val="FF3300"/>
                </a:solidFill>
                <a:latin typeface="华文新魏" panose="02010800040101010101" pitchFamily="2" charset="-122"/>
                <a:ea typeface="华文新魏" panose="02010800040101010101" pitchFamily="2" charset="-122"/>
              </a:rPr>
              <a:t>实验目的：</a:t>
            </a:r>
          </a:p>
          <a:p>
            <a:pPr marL="609600" indent="-609600" eaLnBrk="1" hangingPunct="1">
              <a:lnSpc>
                <a:spcPct val="90000"/>
              </a:lnSpc>
            </a:pPr>
            <a:r>
              <a:rPr lang="zh-CN" altLang="en-US" sz="2400">
                <a:solidFill>
                  <a:srgbClr val="000000"/>
                </a:solidFill>
                <a:latin typeface="华文新魏" panose="02010800040101010101" pitchFamily="2" charset="-122"/>
                <a:ea typeface="华文新魏" panose="02010800040101010101" pitchFamily="2" charset="-122"/>
              </a:rPr>
              <a:t>         </a:t>
            </a:r>
            <a:r>
              <a:rPr lang="zh-CN" altLang="en-US" sz="2400">
                <a:solidFill>
                  <a:srgbClr val="000000"/>
                </a:solidFill>
                <a:latin typeface="华文中宋" panose="02010600040101010101" pitchFamily="2" charset="-122"/>
                <a:ea typeface="华文中宋" panose="02010600040101010101" pitchFamily="2" charset="-122"/>
              </a:rPr>
              <a:t>⑴验证基尔霍夫定律，加深对电路基本定律适用范围普遍性的认识。</a:t>
            </a:r>
          </a:p>
          <a:p>
            <a:pPr marL="609600" indent="-609600" eaLnBrk="1" hangingPunct="1">
              <a:lnSpc>
                <a:spcPct val="90000"/>
              </a:lnSpc>
            </a:pPr>
            <a:r>
              <a:rPr lang="zh-CN" altLang="en-US" sz="2400">
                <a:solidFill>
                  <a:srgbClr val="000000"/>
                </a:solidFill>
                <a:latin typeface="华文中宋" panose="02010600040101010101" pitchFamily="2" charset="-122"/>
                <a:ea typeface="华文中宋" panose="02010600040101010101" pitchFamily="2" charset="-122"/>
              </a:rPr>
              <a:t>     ⑵验证叠加定理，加深对定理的理解。</a:t>
            </a:r>
          </a:p>
          <a:p>
            <a:pPr marL="609600" indent="-609600" eaLnBrk="1" hangingPunct="1">
              <a:lnSpc>
                <a:spcPct val="90000"/>
              </a:lnSpc>
            </a:pPr>
            <a:r>
              <a:rPr lang="zh-CN" altLang="en-US" sz="2400">
                <a:solidFill>
                  <a:srgbClr val="000000"/>
                </a:solidFill>
                <a:latin typeface="华文中宋" panose="02010600040101010101" pitchFamily="2" charset="-122"/>
                <a:ea typeface="华文中宋" panose="02010600040101010101" pitchFamily="2" charset="-122"/>
              </a:rPr>
              <a:t>　　 ⑶加深对电路参考方向的理解。</a:t>
            </a:r>
          </a:p>
          <a:p>
            <a:pPr marL="609600" indent="-609600" eaLnBrk="1" hangingPunct="1">
              <a:lnSpc>
                <a:spcPct val="90000"/>
              </a:lnSpc>
            </a:pPr>
            <a:r>
              <a:rPr lang="zh-CN" altLang="en-US" sz="2400">
                <a:solidFill>
                  <a:srgbClr val="000000"/>
                </a:solidFill>
                <a:latin typeface="华文中宋" panose="02010600040101010101" pitchFamily="2" charset="-122"/>
                <a:ea typeface="华文中宋" panose="02010600040101010101" pitchFamily="2" charset="-122"/>
              </a:rPr>
              <a:t>     ⑷掌握线性有源一端口网络等效电路参数的实验测定方法，加深对戴维南定理的理解。</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D90A59E-2ADE-84DD-8E19-AFF44EBA8B9A}"/>
              </a:ext>
            </a:extLst>
          </p:cNvPr>
          <p:cNvSpPr>
            <a:spLocks noGrp="1" noChangeArrowheads="1"/>
          </p:cNvSpPr>
          <p:nvPr>
            <p:ph type="title"/>
          </p:nvPr>
        </p:nvSpPr>
        <p:spPr>
          <a:xfrm>
            <a:off x="539750" y="620713"/>
            <a:ext cx="8001000" cy="493712"/>
          </a:xfrm>
        </p:spPr>
        <p:txBody>
          <a:bodyPr/>
          <a:lstStyle/>
          <a:p>
            <a:pPr marL="838200" indent="-838200" eaLnBrk="1" hangingPunct="1"/>
            <a:br>
              <a:rPr lang="en-US" altLang="zh-CN" sz="3000">
                <a:solidFill>
                  <a:srgbClr val="000099"/>
                </a:solidFill>
                <a:ea typeface="华文新魏" panose="02010800040101010101" pitchFamily="2" charset="-122"/>
              </a:rPr>
            </a:br>
            <a:r>
              <a:rPr lang="zh-CN" altLang="en-US" sz="3000">
                <a:solidFill>
                  <a:srgbClr val="FF3300"/>
                </a:solidFill>
                <a:ea typeface="华文新魏" panose="02010800040101010101" pitchFamily="2" charset="-122"/>
              </a:rPr>
              <a:t>一、</a:t>
            </a:r>
            <a:r>
              <a:rPr lang="zh-CN" altLang="en-US" sz="4400">
                <a:solidFill>
                  <a:srgbClr val="FF3300"/>
                </a:solidFill>
                <a:ea typeface="华文新魏" panose="02010800040101010101" pitchFamily="2" charset="-122"/>
              </a:rPr>
              <a:t>常用元器件的识别与检测</a:t>
            </a:r>
          </a:p>
        </p:txBody>
      </p:sp>
      <p:sp>
        <p:nvSpPr>
          <p:cNvPr id="31747" name="Rectangle 3">
            <a:extLst>
              <a:ext uri="{FF2B5EF4-FFF2-40B4-BE49-F238E27FC236}">
                <a16:creationId xmlns:a16="http://schemas.microsoft.com/office/drawing/2014/main" id="{41ACC9C9-E163-F2BD-B3F3-7F6930157E25}"/>
              </a:ext>
            </a:extLst>
          </p:cNvPr>
          <p:cNvSpPr>
            <a:spLocks noGrp="1" noChangeArrowheads="1"/>
          </p:cNvSpPr>
          <p:nvPr>
            <p:ph idx="1"/>
          </p:nvPr>
        </p:nvSpPr>
        <p:spPr>
          <a:xfrm>
            <a:off x="503238" y="1628775"/>
            <a:ext cx="8640762" cy="4681538"/>
          </a:xfrm>
        </p:spPr>
        <p:txBody>
          <a:bodyPr/>
          <a:lstStyle/>
          <a:p>
            <a:pPr algn="ctr" eaLnBrk="1" hangingPunct="1">
              <a:lnSpc>
                <a:spcPct val="90000"/>
              </a:lnSpc>
              <a:buFont typeface="Wingdings" panose="05000000000000000000" pitchFamily="2" charset="2"/>
              <a:buNone/>
            </a:pPr>
            <a:r>
              <a:rPr lang="en-US" altLang="zh-CN" sz="3400">
                <a:solidFill>
                  <a:srgbClr val="FF3300"/>
                </a:solidFill>
                <a:latin typeface="黑体" panose="02010609060101010101" pitchFamily="49" charset="-122"/>
                <a:ea typeface="黑体" panose="02010609060101010101" pitchFamily="49" charset="-122"/>
              </a:rPr>
              <a:t>1.</a:t>
            </a:r>
            <a:r>
              <a:rPr lang="zh-CN" altLang="en-US" sz="3400">
                <a:solidFill>
                  <a:srgbClr val="FF3300"/>
                </a:solidFill>
                <a:latin typeface="黑体" panose="02010609060101010101" pitchFamily="49" charset="-122"/>
                <a:ea typeface="黑体" panose="02010609060101010101" pitchFamily="49" charset="-122"/>
              </a:rPr>
              <a:t>电阻器</a:t>
            </a:r>
          </a:p>
          <a:p>
            <a:pPr eaLnBrk="1" hangingPunct="1">
              <a:lnSpc>
                <a:spcPct val="90000"/>
              </a:lnSpc>
              <a:buFont typeface="Wingdings" panose="05000000000000000000" pitchFamily="2" charset="2"/>
              <a:buNone/>
            </a:pPr>
            <a:r>
              <a:rPr lang="zh-CN" altLang="en-US"/>
              <a:t>   </a:t>
            </a:r>
            <a:r>
              <a:rPr lang="zh-CN" altLang="en-US">
                <a:solidFill>
                  <a:srgbClr val="0000CC"/>
                </a:solidFill>
              </a:rPr>
              <a:t>⑴ </a:t>
            </a:r>
            <a:r>
              <a:rPr lang="zh-CN" altLang="en-US">
                <a:solidFill>
                  <a:srgbClr val="000000"/>
                </a:solidFill>
                <a:ea typeface="华文新魏" panose="02010800040101010101" pitchFamily="2" charset="-122"/>
              </a:rPr>
              <a:t>电阻器的分类</a:t>
            </a:r>
          </a:p>
          <a:p>
            <a:pPr eaLnBrk="1" fontAlgn="t" hangingPunct="1">
              <a:lnSpc>
                <a:spcPct val="90000"/>
              </a:lnSpc>
              <a:buFont typeface="Wingdings" panose="05000000000000000000" pitchFamily="2" charset="2"/>
              <a:buNone/>
            </a:pPr>
            <a:r>
              <a:rPr lang="zh-CN" altLang="en-US" sz="2600">
                <a:solidFill>
                  <a:srgbClr val="0000CC"/>
                </a:solidFill>
              </a:rPr>
              <a:t>        </a:t>
            </a:r>
            <a:r>
              <a:rPr lang="zh-CN" altLang="en-US" sz="2600">
                <a:solidFill>
                  <a:srgbClr val="000000"/>
                </a:solidFill>
                <a:latin typeface="华文新魏" panose="02010800040101010101" pitchFamily="2" charset="-122"/>
                <a:ea typeface="华文新魏" panose="02010800040101010101" pitchFamily="2" charset="-122"/>
              </a:rPr>
              <a:t>按使用功能分</a:t>
            </a:r>
            <a:r>
              <a:rPr lang="zh-CN" altLang="en-US" sz="2600">
                <a:solidFill>
                  <a:srgbClr val="0000CC"/>
                </a:solidFill>
                <a:latin typeface="华文新魏" panose="02010800040101010101" pitchFamily="2" charset="-122"/>
                <a:ea typeface="华文新魏" panose="02010800040101010101" pitchFamily="2" charset="-122"/>
              </a:rPr>
              <a:t>：固定电阻器、可变电阻器和特殊阻器。</a:t>
            </a:r>
          </a:p>
          <a:p>
            <a:pPr eaLnBrk="1" fontAlgn="t" hangingPunct="1">
              <a:lnSpc>
                <a:spcPct val="90000"/>
              </a:lnSpc>
              <a:buFont typeface="Wingdings" panose="05000000000000000000" pitchFamily="2" charset="2"/>
              <a:buNone/>
            </a:pPr>
            <a:r>
              <a:rPr lang="zh-CN" altLang="en-US" sz="2600">
                <a:solidFill>
                  <a:srgbClr val="0000CC"/>
                </a:solidFill>
                <a:latin typeface="华文新魏" panose="02010800040101010101" pitchFamily="2" charset="-122"/>
                <a:ea typeface="华文新魏" panose="02010800040101010101" pitchFamily="2" charset="-122"/>
              </a:rPr>
              <a:t>      </a:t>
            </a:r>
            <a:r>
              <a:rPr lang="zh-CN" altLang="en-US" sz="2600">
                <a:solidFill>
                  <a:srgbClr val="000000"/>
                </a:solidFill>
                <a:latin typeface="华文新魏" panose="02010800040101010101" pitchFamily="2" charset="-122"/>
                <a:ea typeface="华文新魏" panose="02010800040101010101" pitchFamily="2" charset="-122"/>
              </a:rPr>
              <a:t>按制造工艺和材料分</a:t>
            </a:r>
            <a:r>
              <a:rPr lang="zh-CN" altLang="en-US" sz="2600">
                <a:solidFill>
                  <a:srgbClr val="0000CC"/>
                </a:solidFill>
                <a:latin typeface="华文新魏" panose="02010800040101010101" pitchFamily="2" charset="-122"/>
                <a:ea typeface="华文新魏" panose="02010800040101010101" pitchFamily="2" charset="-122"/>
              </a:rPr>
              <a:t>：电阻器可分为合金型、薄膜型和合成型，其中薄膜型又分为碳膜、金属膜和金属氧化膜等。</a:t>
            </a:r>
          </a:p>
          <a:p>
            <a:pPr eaLnBrk="1" fontAlgn="t" hangingPunct="1">
              <a:lnSpc>
                <a:spcPct val="90000"/>
              </a:lnSpc>
              <a:buFont typeface="Wingdings" panose="05000000000000000000" pitchFamily="2" charset="2"/>
              <a:buNone/>
            </a:pPr>
            <a:r>
              <a:rPr lang="zh-CN" altLang="en-US" sz="2600">
                <a:solidFill>
                  <a:srgbClr val="0000CC"/>
                </a:solidFill>
                <a:latin typeface="华文新魏" panose="02010800040101010101" pitchFamily="2" charset="-122"/>
                <a:ea typeface="华文新魏" panose="02010800040101010101" pitchFamily="2" charset="-122"/>
              </a:rPr>
              <a:t>      </a:t>
            </a:r>
            <a:r>
              <a:rPr lang="zh-CN" altLang="en-US" sz="2600">
                <a:solidFill>
                  <a:srgbClr val="000000"/>
                </a:solidFill>
                <a:latin typeface="华文新魏" panose="02010800040101010101" pitchFamily="2" charset="-122"/>
                <a:ea typeface="华文新魏" panose="02010800040101010101" pitchFamily="2" charset="-122"/>
              </a:rPr>
              <a:t>按用途分</a:t>
            </a:r>
            <a:r>
              <a:rPr lang="zh-CN" altLang="en-US" sz="2600">
                <a:solidFill>
                  <a:srgbClr val="0000CC"/>
                </a:solidFill>
                <a:latin typeface="华文新魏" panose="02010800040101010101" pitchFamily="2" charset="-122"/>
                <a:ea typeface="华文新魏" panose="02010800040101010101" pitchFamily="2" charset="-122"/>
              </a:rPr>
              <a:t>；电阻器可分为通用型、精密型、高阻型、高压型、高频无感型和特殊电阻。其中</a:t>
            </a:r>
            <a:r>
              <a:rPr lang="zh-CN" altLang="en-US" sz="2600">
                <a:solidFill>
                  <a:srgbClr val="FF3300"/>
                </a:solidFill>
                <a:latin typeface="华文新魏" panose="02010800040101010101" pitchFamily="2" charset="-122"/>
                <a:ea typeface="华文新魏" panose="02010800040101010101" pitchFamily="2" charset="-122"/>
              </a:rPr>
              <a:t>特殊电阻</a:t>
            </a:r>
            <a:r>
              <a:rPr lang="zh-CN" altLang="en-US" sz="2600">
                <a:solidFill>
                  <a:srgbClr val="0000CC"/>
                </a:solidFill>
                <a:latin typeface="华文新魏" panose="02010800040101010101" pitchFamily="2" charset="-122"/>
                <a:ea typeface="华文新魏" panose="02010800040101010101" pitchFamily="2" charset="-122"/>
              </a:rPr>
              <a:t>又分为光敏电阻、热敏电阻、压敏电阻等。</a:t>
            </a:r>
          </a:p>
          <a:p>
            <a:pPr eaLnBrk="1" fontAlgn="t" hangingPunct="1">
              <a:lnSpc>
                <a:spcPct val="90000"/>
              </a:lnSpc>
              <a:buFont typeface="Wingdings" panose="05000000000000000000" pitchFamily="2" charset="2"/>
              <a:buNone/>
            </a:pPr>
            <a:endParaRPr lang="en-US" altLang="zh-CN" sz="2600">
              <a:solidFill>
                <a:srgbClr val="0000CC"/>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0773498-686F-5BA6-59CA-13AECDA36F8F}"/>
              </a:ext>
            </a:extLst>
          </p:cNvPr>
          <p:cNvSpPr>
            <a:spLocks noGrp="1" noChangeArrowheads="1"/>
          </p:cNvSpPr>
          <p:nvPr>
            <p:ph type="title"/>
          </p:nvPr>
        </p:nvSpPr>
        <p:spPr>
          <a:xfrm>
            <a:off x="1116013" y="115888"/>
            <a:ext cx="8243887" cy="652462"/>
          </a:xfrm>
        </p:spPr>
        <p:txBody>
          <a:bodyPr/>
          <a:lstStyle/>
          <a:p>
            <a:pPr eaLnBrk="1" hangingPunct="1"/>
            <a:r>
              <a:rPr lang="en-US" altLang="zh-CN" sz="2100">
                <a:solidFill>
                  <a:srgbClr val="000000"/>
                </a:solidFill>
              </a:rPr>
              <a:t>⑵</a:t>
            </a:r>
            <a:r>
              <a:rPr lang="zh-CN" altLang="en-US" sz="2100">
                <a:solidFill>
                  <a:srgbClr val="000000"/>
                </a:solidFill>
                <a:ea typeface="华文新魏" panose="02010800040101010101" pitchFamily="2" charset="-122"/>
              </a:rPr>
              <a:t>电阻器的外形与符号</a:t>
            </a:r>
            <a:r>
              <a:rPr lang="zh-CN" altLang="en-US" sz="3400"/>
              <a:t> </a:t>
            </a:r>
          </a:p>
        </p:txBody>
      </p:sp>
      <p:graphicFrame>
        <p:nvGraphicFramePr>
          <p:cNvPr id="32771" name="Object 3">
            <a:extLst>
              <a:ext uri="{FF2B5EF4-FFF2-40B4-BE49-F238E27FC236}">
                <a16:creationId xmlns:a16="http://schemas.microsoft.com/office/drawing/2014/main" id="{960F4B57-1DB5-A682-95DE-280DBECF9FA7}"/>
              </a:ext>
            </a:extLst>
          </p:cNvPr>
          <p:cNvGraphicFramePr>
            <a:graphicFrameLocks noGrp="1"/>
          </p:cNvGraphicFramePr>
          <p:nvPr>
            <p:ph sz="half" idx="1"/>
          </p:nvPr>
        </p:nvGraphicFramePr>
        <p:xfrm>
          <a:off x="179388" y="908050"/>
          <a:ext cx="5976937" cy="5689600"/>
        </p:xfrm>
        <a:graphic>
          <a:graphicData uri="http://schemas.openxmlformats.org/presentationml/2006/ole">
            <mc:AlternateContent xmlns:mc="http://schemas.openxmlformats.org/markup-compatibility/2006">
              <mc:Choice xmlns:v="urn:schemas-microsoft-com:vml" Requires="v">
                <p:oleObj r:id="rId2" imgW="3167380" imgH="4033520" progId="Word.Picture.8">
                  <p:embed/>
                </p:oleObj>
              </mc:Choice>
              <mc:Fallback>
                <p:oleObj r:id="rId2" imgW="3167380" imgH="4033520" progId="Word.Picture.8">
                  <p:embed/>
                  <p:pic>
                    <p:nvPicPr>
                      <p:cNvPr id="0" name="Object 3"/>
                      <p:cNvPicPr>
                        <a:picLocks noGrp="1" noChangeArrowheads="1"/>
                      </p:cNvPicPr>
                      <p:nvPr/>
                    </p:nvPicPr>
                    <p:blipFill>
                      <a:blip r:embed="rId3">
                        <a:lum bright="-36000" contrast="48000"/>
                        <a:extLst>
                          <a:ext uri="{28A0092B-C50C-407E-A947-70E740481C1C}">
                            <a14:useLocalDpi xmlns:a14="http://schemas.microsoft.com/office/drawing/2010/main" val="0"/>
                          </a:ext>
                        </a:extLst>
                      </a:blip>
                      <a:srcRect b="15862"/>
                      <a:stretch>
                        <a:fillRect/>
                      </a:stretch>
                    </p:blipFill>
                    <p:spPr bwMode="auto">
                      <a:xfrm>
                        <a:off x="179388" y="908050"/>
                        <a:ext cx="5976937"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772" name="Object 4">
            <a:extLst>
              <a:ext uri="{FF2B5EF4-FFF2-40B4-BE49-F238E27FC236}">
                <a16:creationId xmlns:a16="http://schemas.microsoft.com/office/drawing/2014/main" id="{41CA750A-0603-1A1F-B7FB-3DB5DC3DD035}"/>
              </a:ext>
            </a:extLst>
          </p:cNvPr>
          <p:cNvGraphicFramePr>
            <a:graphicFrameLocks noGrp="1"/>
          </p:cNvGraphicFramePr>
          <p:nvPr>
            <p:ph sz="half" idx="2"/>
          </p:nvPr>
        </p:nvGraphicFramePr>
        <p:xfrm>
          <a:off x="6084888" y="981075"/>
          <a:ext cx="2879725" cy="4859338"/>
        </p:xfrm>
        <a:graphic>
          <a:graphicData uri="http://schemas.openxmlformats.org/presentationml/2006/ole">
            <mc:AlternateContent xmlns:mc="http://schemas.openxmlformats.org/markup-compatibility/2006">
              <mc:Choice xmlns:v="urn:schemas-microsoft-com:vml" Requires="v">
                <p:oleObj r:id="rId4" imgW="2397760" imgH="4394200" progId="Visio.Drawing.5">
                  <p:embed/>
                </p:oleObj>
              </mc:Choice>
              <mc:Fallback>
                <p:oleObj r:id="rId4" imgW="2397760" imgH="4394200" progId="Visio.Drawing.5">
                  <p:embed/>
                  <p:pic>
                    <p:nvPicPr>
                      <p:cNvPr id="0" name="Object 4"/>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981075"/>
                        <a:ext cx="2879725" cy="485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F1A5E40E-3560-2085-68E8-26EB16A6B510}"/>
              </a:ext>
            </a:extLst>
          </p:cNvPr>
          <p:cNvSpPr>
            <a:spLocks noGrp="1" noChangeArrowheads="1"/>
          </p:cNvSpPr>
          <p:nvPr>
            <p:ph type="title"/>
          </p:nvPr>
        </p:nvSpPr>
        <p:spPr>
          <a:xfrm>
            <a:off x="1187450" y="188913"/>
            <a:ext cx="8243888" cy="581025"/>
          </a:xfrm>
        </p:spPr>
        <p:txBody>
          <a:bodyPr/>
          <a:lstStyle/>
          <a:p>
            <a:pPr eaLnBrk="1" hangingPunct="1"/>
            <a:r>
              <a:rPr lang="en-US" altLang="zh-CN" sz="3600">
                <a:solidFill>
                  <a:srgbClr val="FF3300"/>
                </a:solidFill>
              </a:rPr>
              <a:t>⑶</a:t>
            </a:r>
            <a:r>
              <a:rPr lang="zh-CN" altLang="en-US" sz="3600">
                <a:solidFill>
                  <a:srgbClr val="FF3300"/>
                </a:solidFill>
                <a:ea typeface="华文新魏" panose="02010800040101010101" pitchFamily="2" charset="-122"/>
              </a:rPr>
              <a:t>电阻器的主要参数</a:t>
            </a:r>
          </a:p>
        </p:txBody>
      </p:sp>
      <p:sp>
        <p:nvSpPr>
          <p:cNvPr id="33795" name="Rectangle 3">
            <a:extLst>
              <a:ext uri="{FF2B5EF4-FFF2-40B4-BE49-F238E27FC236}">
                <a16:creationId xmlns:a16="http://schemas.microsoft.com/office/drawing/2014/main" id="{CAAE03FA-09B2-4E45-F029-FA3DEEBDDBC1}"/>
              </a:ext>
            </a:extLst>
          </p:cNvPr>
          <p:cNvSpPr>
            <a:spLocks noChangeArrowheads="1"/>
          </p:cNvSpPr>
          <p:nvPr/>
        </p:nvSpPr>
        <p:spPr bwMode="auto">
          <a:xfrm>
            <a:off x="611188" y="1268413"/>
            <a:ext cx="7921625" cy="167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1000">
                <a:solidFill>
                  <a:srgbClr val="000000"/>
                </a:solidFill>
                <a:latin typeface="宋体" panose="02010600030101010101" pitchFamily="2" charset="-122"/>
              </a:rPr>
              <a:t> </a:t>
            </a:r>
            <a:r>
              <a:rPr lang="en-US" altLang="zh-CN" sz="3200">
                <a:solidFill>
                  <a:srgbClr val="FF3300"/>
                </a:solidFill>
                <a:latin typeface="华文新魏" panose="02010800040101010101" pitchFamily="2" charset="-122"/>
                <a:ea typeface="华文新魏" panose="02010800040101010101" pitchFamily="2" charset="-122"/>
              </a:rPr>
              <a:t>1</a:t>
            </a:r>
            <a:r>
              <a:rPr lang="zh-CN" altLang="en-US" sz="3200">
                <a:solidFill>
                  <a:srgbClr val="FF3300"/>
                </a:solidFill>
                <a:latin typeface="华文新魏" panose="02010800040101010101" pitchFamily="2" charset="-122"/>
                <a:ea typeface="华文新魏" panose="02010800040101010101" pitchFamily="2" charset="-122"/>
              </a:rPr>
              <a:t>）标称值</a:t>
            </a:r>
          </a:p>
          <a:p>
            <a:pPr eaLnBrk="1" hangingPunct="1">
              <a:buFont typeface="Arial" panose="020B0604020202020204" pitchFamily="34" charset="0"/>
              <a:buNone/>
            </a:pPr>
            <a:r>
              <a:rPr lang="zh-CN" altLang="en-US" sz="2400">
                <a:solidFill>
                  <a:srgbClr val="FF0000"/>
                </a:solidFill>
                <a:latin typeface="华文新魏" panose="02010800040101010101" pitchFamily="2" charset="-122"/>
                <a:ea typeface="华文新魏" panose="02010800040101010101" pitchFamily="2" charset="-122"/>
              </a:rPr>
              <a:t>电阻器体表面所标的阻值称为标称值</a:t>
            </a:r>
            <a:r>
              <a:rPr lang="zh-CN" altLang="en-US" sz="2400">
                <a:solidFill>
                  <a:srgbClr val="000000"/>
                </a:solidFill>
                <a:latin typeface="华文新魏" panose="02010800040101010101" pitchFamily="2" charset="-122"/>
                <a:ea typeface="华文新魏" panose="02010800040101010101" pitchFamily="2" charset="-122"/>
              </a:rPr>
              <a:t>。标称值是按国家规定标准化了的电阻值系列值，不同精度等级的电阻器有不同的阻值系列，见表</a:t>
            </a:r>
            <a:r>
              <a:rPr lang="en-US" altLang="zh-CN" sz="2400">
                <a:solidFill>
                  <a:srgbClr val="000000"/>
                </a:solidFill>
                <a:latin typeface="华文新魏" panose="02010800040101010101" pitchFamily="2" charset="-122"/>
                <a:ea typeface="华文新魏" panose="02010800040101010101" pitchFamily="2" charset="-122"/>
              </a:rPr>
              <a:t>1.3.1</a:t>
            </a:r>
            <a:r>
              <a:rPr lang="zh-CN" altLang="en-US" sz="2400">
                <a:solidFill>
                  <a:srgbClr val="000000"/>
                </a:solidFill>
                <a:latin typeface="华文新魏" panose="02010800040101010101" pitchFamily="2" charset="-122"/>
                <a:ea typeface="华文新魏" panose="02010800040101010101" pitchFamily="2" charset="-122"/>
              </a:rPr>
              <a:t>。</a:t>
            </a:r>
            <a:endParaRPr lang="zh-CN" altLang="en-US" sz="2400">
              <a:latin typeface="华文新魏" panose="02010800040101010101" pitchFamily="2" charset="-122"/>
              <a:ea typeface="华文新魏" panose="02010800040101010101" pitchFamily="2" charset="-122"/>
            </a:endParaRPr>
          </a:p>
        </p:txBody>
      </p:sp>
      <p:graphicFrame>
        <p:nvGraphicFramePr>
          <p:cNvPr id="36900" name="表格 36899">
            <a:extLst>
              <a:ext uri="{FF2B5EF4-FFF2-40B4-BE49-F238E27FC236}">
                <a16:creationId xmlns:a16="http://schemas.microsoft.com/office/drawing/2014/main" id="{1B6C29F5-025D-A20E-F258-88FC0FB16862}"/>
              </a:ext>
            </a:extLst>
          </p:cNvPr>
          <p:cNvGraphicFramePr/>
          <p:nvPr/>
        </p:nvGraphicFramePr>
        <p:xfrm>
          <a:off x="827088" y="3429000"/>
          <a:ext cx="7416800" cy="2860675"/>
        </p:xfrm>
        <a:graphic>
          <a:graphicData uri="http://schemas.openxmlformats.org/drawingml/2006/table">
            <a:tbl>
              <a:tblPr/>
              <a:tblGrid>
                <a:gridCol w="1143000">
                  <a:extLst>
                    <a:ext uri="{9D8B030D-6E8A-4147-A177-3AD203B41FA5}">
                      <a16:colId xmlns:a16="http://schemas.microsoft.com/office/drawing/2014/main" val="20000"/>
                    </a:ext>
                  </a:extLst>
                </a:gridCol>
                <a:gridCol w="987425">
                  <a:extLst>
                    <a:ext uri="{9D8B030D-6E8A-4147-A177-3AD203B41FA5}">
                      <a16:colId xmlns:a16="http://schemas.microsoft.com/office/drawing/2014/main" val="20001"/>
                    </a:ext>
                  </a:extLst>
                </a:gridCol>
                <a:gridCol w="879475">
                  <a:extLst>
                    <a:ext uri="{9D8B030D-6E8A-4147-A177-3AD203B41FA5}">
                      <a16:colId xmlns:a16="http://schemas.microsoft.com/office/drawing/2014/main" val="20002"/>
                    </a:ext>
                  </a:extLst>
                </a:gridCol>
                <a:gridCol w="4406900">
                  <a:extLst>
                    <a:ext uri="{9D8B030D-6E8A-4147-A177-3AD203B41FA5}">
                      <a16:colId xmlns:a16="http://schemas.microsoft.com/office/drawing/2014/main" val="20003"/>
                    </a:ext>
                  </a:extLst>
                </a:gridCol>
              </a:tblGrid>
              <a:tr h="609521">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zh-CN" altLang="en-US" sz="1700" dirty="0">
                          <a:solidFill>
                            <a:srgbClr val="000000"/>
                          </a:solidFill>
                          <a:latin typeface="Times New Roman" panose="02020603050405020304" pitchFamily="18" charset="0"/>
                          <a:ea typeface="华文新魏" panose="02010800040101010101" pitchFamily="2" charset="-122"/>
                        </a:rPr>
                        <a:t>标称阻值系列</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zh-CN" altLang="en-US" sz="1700" dirty="0">
                          <a:solidFill>
                            <a:srgbClr val="000000"/>
                          </a:solidFill>
                          <a:latin typeface="Times New Roman" panose="02020603050405020304" pitchFamily="18" charset="0"/>
                          <a:ea typeface="华文新魏" panose="02010800040101010101" pitchFamily="2" charset="-122"/>
                        </a:rPr>
                        <a:t>精  度</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zh-CN" altLang="en-US" sz="1700" dirty="0">
                          <a:solidFill>
                            <a:srgbClr val="000000"/>
                          </a:solidFill>
                          <a:latin typeface="Times New Roman" panose="02020603050405020304" pitchFamily="18" charset="0"/>
                          <a:ea typeface="华文新魏" panose="02010800040101010101" pitchFamily="2" charset="-122"/>
                        </a:rPr>
                        <a:t>精度等级</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zh-CN" altLang="en-US" sz="1700" dirty="0">
                          <a:solidFill>
                            <a:srgbClr val="000000"/>
                          </a:solidFill>
                          <a:latin typeface="Times New Roman" panose="02020603050405020304" pitchFamily="18" charset="0"/>
                          <a:ea typeface="华文新魏" panose="02010800040101010101" pitchFamily="2" charset="-122"/>
                        </a:rPr>
                        <a:t>电阻器标称值</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7668">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E24</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±5</a:t>
                      </a:r>
                      <a:r>
                        <a:rPr lang="zh-CN" altLang="en-US" sz="1700" dirty="0">
                          <a:solidFill>
                            <a:srgbClr val="000000"/>
                          </a:solidFill>
                          <a:latin typeface="Times New Roman" panose="02020603050405020304" pitchFamily="18" charset="0"/>
                          <a:ea typeface="华文新魏" panose="02010800040101010101" pitchFamily="2" charset="-122"/>
                        </a:rPr>
                        <a:t>％</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I</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  1.0  1.1  1.2  1.3  1.5  1.6  1.8    2.O  2.2  2.4  2.7  3.0</a:t>
                      </a:r>
                      <a:endParaRPr lang="en-US" altLang="zh-CN" sz="1700">
                        <a:latin typeface="Times New Roman" panose="02020603050405020304" pitchFamily="18" charset="0"/>
                        <a:ea typeface="华文新魏" panose="02010800040101010101" pitchFamily="2" charset="-122"/>
                      </a:endParaRPr>
                    </a:p>
                    <a:p>
                      <a:pPr marL="0" lvl="0" indent="0">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  3.3  3.6  3.9  4.3  4.7  5.1  5.6 6.2  6.8  7.5  8.2  9.1</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521">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E12</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±10</a:t>
                      </a:r>
                      <a:r>
                        <a:rPr lang="zh-CN" altLang="en-US" sz="1700" dirty="0">
                          <a:solidFill>
                            <a:srgbClr val="000000"/>
                          </a:solidFill>
                          <a:latin typeface="Times New Roman" panose="02020603050405020304" pitchFamily="18" charset="0"/>
                          <a:ea typeface="华文新魏" panose="02010800040101010101" pitchFamily="2" charset="-122"/>
                        </a:rPr>
                        <a:t>％</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Ⅱ</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  1.0  1.2  1.5  1.8  2.2  2.7  3.3 3.9  4.7  5.6  6.8  8.2</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3964">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E6</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±20</a:t>
                      </a:r>
                      <a:r>
                        <a:rPr lang="zh-CN" altLang="en-US" sz="1700" dirty="0">
                          <a:solidFill>
                            <a:srgbClr val="000000"/>
                          </a:solidFill>
                          <a:latin typeface="Times New Roman" panose="02020603050405020304" pitchFamily="18" charset="0"/>
                          <a:ea typeface="华文新魏" panose="02010800040101010101" pitchFamily="2" charset="-122"/>
                        </a:rPr>
                        <a:t>％</a:t>
                      </a:r>
                      <a:endParaRPr lang="zh-CN" altLang="en-US" sz="1700" dirty="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algn="ctr"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Ⅲ</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SzTx/>
                        <a:buFont typeface="Wingdings" panose="05000000000000000000" pitchFamily="2" charset="2"/>
                        <a:buChar char="o"/>
                        <a:defRPr sz="28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SzTx/>
                        <a:buFont typeface="Wingdings" panose="05000000000000000000" pitchFamily="2" charset="2"/>
                        <a:buChar char="n"/>
                        <a:defRPr sz="24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SzTx/>
                        <a:buFont typeface="Wingdings" panose="05000000000000000000" pitchFamily="2" charset="2"/>
                        <a:buChar char="o"/>
                        <a:defRPr sz="20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SzTx/>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SzTx/>
                        <a:buFont typeface="Wingdings" panose="05000000000000000000" pitchFamily="2" charset="2"/>
                        <a:buChar char="§"/>
                        <a:defRPr sz="1800">
                          <a:solidFill>
                            <a:schemeClr val="tx1"/>
                          </a:solidFill>
                          <a:latin typeface="+mn-lt"/>
                          <a:ea typeface="+mn-ea"/>
                        </a:defRPr>
                      </a:lvl5pPr>
                    </a:lstStyle>
                    <a:p>
                      <a:pPr marL="0" lvl="0" indent="0" eaLnBrk="1" hangingPunct="1">
                        <a:spcBef>
                          <a:spcPct val="0"/>
                        </a:spcBef>
                        <a:buClrTx/>
                        <a:buNone/>
                      </a:pPr>
                      <a:r>
                        <a:rPr lang="en-US" altLang="zh-CN" sz="1700">
                          <a:solidFill>
                            <a:srgbClr val="000000"/>
                          </a:solidFill>
                          <a:latin typeface="Times New Roman" panose="02020603050405020304" pitchFamily="18" charset="0"/>
                          <a:ea typeface="华文新魏" panose="02010800040101010101" pitchFamily="2" charset="-122"/>
                        </a:rPr>
                        <a:t>  1.0  2.2  3.3  4.7  6.8</a:t>
                      </a:r>
                      <a:endParaRPr lang="en-US" altLang="zh-CN" sz="1700">
                        <a:latin typeface="Times New Roman" panose="02020603050405020304" pitchFamily="18" charset="0"/>
                        <a:ea typeface="华文新魏" panose="02010800040101010101" pitchFamily="2" charset="-122"/>
                      </a:endParaRPr>
                    </a:p>
                  </a:txBody>
                  <a:tcPr marT="45687" marB="45687"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3823" name="Rectangle 31">
            <a:extLst>
              <a:ext uri="{FF2B5EF4-FFF2-40B4-BE49-F238E27FC236}">
                <a16:creationId xmlns:a16="http://schemas.microsoft.com/office/drawing/2014/main" id="{7FD8C2CD-9FE9-179F-BC44-DDBFD03393B1}"/>
              </a:ext>
            </a:extLst>
          </p:cNvPr>
          <p:cNvSpPr>
            <a:spLocks noChangeArrowheads="1"/>
          </p:cNvSpPr>
          <p:nvPr/>
        </p:nvSpPr>
        <p:spPr bwMode="auto">
          <a:xfrm>
            <a:off x="3059113" y="2924175"/>
            <a:ext cx="297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000">
                <a:solidFill>
                  <a:srgbClr val="000000"/>
                </a:solidFill>
                <a:latin typeface="Times New Roman" panose="02020603050405020304" pitchFamily="18" charset="0"/>
                <a:ea typeface="华文新魏" panose="02010800040101010101" pitchFamily="2" charset="-122"/>
              </a:rPr>
              <a:t>表</a:t>
            </a:r>
            <a:r>
              <a:rPr lang="en-US" altLang="zh-CN" sz="2000">
                <a:solidFill>
                  <a:srgbClr val="000000"/>
                </a:solidFill>
                <a:latin typeface="Times New Roman" panose="02020603050405020304" pitchFamily="18" charset="0"/>
                <a:ea typeface="华文新魏" panose="02010800040101010101" pitchFamily="2" charset="-122"/>
              </a:rPr>
              <a:t>1.3.1</a:t>
            </a:r>
            <a:r>
              <a:rPr lang="zh-CN" altLang="en-US" sz="2000">
                <a:solidFill>
                  <a:srgbClr val="000000"/>
                </a:solidFill>
                <a:latin typeface="Times New Roman" panose="02020603050405020304" pitchFamily="18" charset="0"/>
                <a:ea typeface="华文新魏" panose="02010800040101010101" pitchFamily="2" charset="-122"/>
              </a:rPr>
              <a:t>电阻器标称值系列</a:t>
            </a:r>
          </a:p>
        </p:txBody>
      </p:sp>
      <p:sp>
        <p:nvSpPr>
          <p:cNvPr id="33824" name="文本框 2">
            <a:extLst>
              <a:ext uri="{FF2B5EF4-FFF2-40B4-BE49-F238E27FC236}">
                <a16:creationId xmlns:a16="http://schemas.microsoft.com/office/drawing/2014/main" id="{2861EF32-6E6E-6700-314D-D7CA8657E1EE}"/>
              </a:ext>
            </a:extLst>
          </p:cNvPr>
          <p:cNvSpPr txBox="1">
            <a:spLocks noChangeArrowheads="1"/>
          </p:cNvSpPr>
          <p:nvPr/>
        </p:nvSpPr>
        <p:spPr bwMode="auto">
          <a:xfrm>
            <a:off x="1258888" y="6405563"/>
            <a:ext cx="7273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a:t>https://www.bilibili.com/read/cv18216995/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CA43207-6EDC-3110-6889-B40582752C78}"/>
              </a:ext>
            </a:extLst>
          </p:cNvPr>
          <p:cNvSpPr>
            <a:spLocks noGrp="1" noChangeArrowheads="1"/>
          </p:cNvSpPr>
          <p:nvPr>
            <p:ph type="title"/>
          </p:nvPr>
        </p:nvSpPr>
        <p:spPr>
          <a:xfrm>
            <a:off x="1331913" y="333375"/>
            <a:ext cx="8243887" cy="581025"/>
          </a:xfrm>
        </p:spPr>
        <p:txBody>
          <a:bodyPr/>
          <a:lstStyle/>
          <a:p>
            <a:pPr eaLnBrk="1" hangingPunct="1"/>
            <a:r>
              <a:rPr lang="en-US" altLang="zh-CN" sz="3200">
                <a:solidFill>
                  <a:srgbClr val="FF3300"/>
                </a:solidFill>
                <a:latin typeface="华文新魏" panose="02010800040101010101" pitchFamily="2" charset="-122"/>
                <a:ea typeface="华文新魏" panose="02010800040101010101" pitchFamily="2" charset="-122"/>
              </a:rPr>
              <a:t>2</a:t>
            </a:r>
            <a:r>
              <a:rPr lang="zh-CN" altLang="en-US" sz="3200">
                <a:solidFill>
                  <a:srgbClr val="FF3300"/>
                </a:solidFill>
                <a:latin typeface="华文新魏" panose="02010800040101010101" pitchFamily="2" charset="-122"/>
                <a:ea typeface="华文新魏" panose="02010800040101010101" pitchFamily="2" charset="-122"/>
              </a:rPr>
              <a:t>）额定功率</a:t>
            </a:r>
          </a:p>
        </p:txBody>
      </p:sp>
      <p:sp>
        <p:nvSpPr>
          <p:cNvPr id="34819" name="Rectangle 3">
            <a:extLst>
              <a:ext uri="{FF2B5EF4-FFF2-40B4-BE49-F238E27FC236}">
                <a16:creationId xmlns:a16="http://schemas.microsoft.com/office/drawing/2014/main" id="{873AA977-AED4-DB27-FB59-416EF738FFB3}"/>
              </a:ext>
            </a:extLst>
          </p:cNvPr>
          <p:cNvSpPr>
            <a:spLocks noChangeArrowheads="1"/>
          </p:cNvSpPr>
          <p:nvPr/>
        </p:nvSpPr>
        <p:spPr bwMode="auto">
          <a:xfrm>
            <a:off x="539750" y="1268413"/>
            <a:ext cx="7993063"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667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宋体" panose="02010600030101010101" pitchFamily="2" charset="-122"/>
              </a:rPr>
              <a:t>  </a:t>
            </a:r>
            <a:r>
              <a:rPr lang="zh-CN" altLang="en-US" sz="2400">
                <a:solidFill>
                  <a:srgbClr val="000099"/>
                </a:solidFill>
                <a:latin typeface="Times New Roman" panose="02020603050405020304" pitchFamily="18" charset="0"/>
                <a:ea typeface="华文新魏" panose="02010800040101010101" pitchFamily="2" charset="-122"/>
              </a:rPr>
              <a:t>电阻器的额定功率是在规定的环境温度和湿度下，假定周围空气不流通，在长期连续负载而不损坏或基本不改变性能的情况下，电阻器上允许消耗的最大功率。当超过额定功率时，电阻器的阻值将发生变化，甚至发热烧毁。</a:t>
            </a:r>
            <a:r>
              <a:rPr lang="zh-CN" altLang="en-US" sz="2400">
                <a:solidFill>
                  <a:srgbClr val="FF0000"/>
                </a:solidFill>
                <a:latin typeface="Times New Roman" panose="02020603050405020304" pitchFamily="18" charset="0"/>
                <a:ea typeface="华文新魏" panose="02010800040101010101" pitchFamily="2" charset="-122"/>
              </a:rPr>
              <a:t>为保证安全使用，一般选其额定功率比它在电路中消耗的功率高</a:t>
            </a:r>
            <a:r>
              <a:rPr lang="en-US" altLang="zh-CN" sz="2400">
                <a:solidFill>
                  <a:srgbClr val="FF0000"/>
                </a:solidFill>
                <a:latin typeface="Times New Roman" panose="02020603050405020304" pitchFamily="18" charset="0"/>
                <a:ea typeface="华文新魏" panose="02010800040101010101" pitchFamily="2" charset="-122"/>
              </a:rPr>
              <a:t>1.5</a:t>
            </a:r>
            <a:r>
              <a:rPr lang="zh-CN" altLang="en-US" sz="2400">
                <a:solidFill>
                  <a:srgbClr val="FF0000"/>
                </a:solidFill>
                <a:latin typeface="Times New Roman" panose="02020603050405020304" pitchFamily="18" charset="0"/>
                <a:ea typeface="华文新魏" panose="02010800040101010101" pitchFamily="2" charset="-122"/>
              </a:rPr>
              <a:t>倍～</a:t>
            </a:r>
            <a:r>
              <a:rPr lang="en-US" altLang="zh-CN" sz="2400">
                <a:solidFill>
                  <a:srgbClr val="FF0000"/>
                </a:solidFill>
                <a:latin typeface="Times New Roman" panose="02020603050405020304" pitchFamily="18" charset="0"/>
                <a:ea typeface="华文新魏" panose="02010800040101010101" pitchFamily="2" charset="-122"/>
              </a:rPr>
              <a:t>2</a:t>
            </a:r>
            <a:r>
              <a:rPr lang="zh-CN" altLang="en-US" sz="2400">
                <a:solidFill>
                  <a:srgbClr val="FF0000"/>
                </a:solidFill>
                <a:latin typeface="Times New Roman" panose="02020603050405020304" pitchFamily="18" charset="0"/>
                <a:ea typeface="华文新魏" panose="02010800040101010101" pitchFamily="2" charset="-122"/>
              </a:rPr>
              <a:t>倍。</a:t>
            </a:r>
          </a:p>
          <a:p>
            <a:pPr>
              <a:buFont typeface="Arial" panose="020B0604020202020204" pitchFamily="34" charset="0"/>
              <a:buNone/>
            </a:pPr>
            <a:r>
              <a:rPr lang="zh-CN" altLang="en-US" sz="2000">
                <a:solidFill>
                  <a:srgbClr val="0000CC"/>
                </a:solidFill>
                <a:latin typeface="Times New Roman" panose="02020603050405020304" pitchFamily="18" charset="0"/>
                <a:ea typeface="华文新魏" panose="02010800040101010101" pitchFamily="2" charset="-122"/>
              </a:rPr>
              <a:t>  </a:t>
            </a:r>
          </a:p>
        </p:txBody>
      </p:sp>
      <p:graphicFrame>
        <p:nvGraphicFramePr>
          <p:cNvPr id="34820" name="Object 4">
            <a:extLst>
              <a:ext uri="{FF2B5EF4-FFF2-40B4-BE49-F238E27FC236}">
                <a16:creationId xmlns:a16="http://schemas.microsoft.com/office/drawing/2014/main" id="{064DB176-A8D3-13FF-037F-5F87D6476C36}"/>
              </a:ext>
            </a:extLst>
          </p:cNvPr>
          <p:cNvGraphicFramePr>
            <a:graphicFrameLocks noGrp="1"/>
          </p:cNvGraphicFramePr>
          <p:nvPr>
            <p:ph idx="1"/>
          </p:nvPr>
        </p:nvGraphicFramePr>
        <p:xfrm>
          <a:off x="1042988" y="3716338"/>
          <a:ext cx="6791325" cy="1882775"/>
        </p:xfrm>
        <a:graphic>
          <a:graphicData uri="http://schemas.openxmlformats.org/presentationml/2006/ole">
            <mc:AlternateContent xmlns:mc="http://schemas.openxmlformats.org/markup-compatibility/2006">
              <mc:Choice xmlns:v="urn:schemas-microsoft-com:vml" Requires="v">
                <p:oleObj r:id="rId2" imgW="3141980" imgH="830580" progId="Visio.Drawing.5">
                  <p:embed/>
                </p:oleObj>
              </mc:Choice>
              <mc:Fallback>
                <p:oleObj r:id="rId2" imgW="3141980" imgH="830580" progId="Visio.Drawing.5">
                  <p:embed/>
                  <p:pic>
                    <p:nvPicPr>
                      <p:cNvPr id="0" name="Object 4"/>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716338"/>
                        <a:ext cx="679132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CBD9067-7965-398D-1200-A64F5B5951A9}"/>
              </a:ext>
            </a:extLst>
          </p:cNvPr>
          <p:cNvSpPr>
            <a:spLocks noGrp="1" noChangeArrowheads="1"/>
          </p:cNvSpPr>
          <p:nvPr>
            <p:ph type="title"/>
          </p:nvPr>
        </p:nvSpPr>
        <p:spPr>
          <a:xfrm>
            <a:off x="1152525" y="333375"/>
            <a:ext cx="8243888" cy="581025"/>
          </a:xfrm>
        </p:spPr>
        <p:txBody>
          <a:bodyPr/>
          <a:lstStyle/>
          <a:p>
            <a:pPr eaLnBrk="1" hangingPunct="1"/>
            <a:r>
              <a:rPr lang="en-US" altLang="zh-CN" sz="2100">
                <a:solidFill>
                  <a:srgbClr val="000000"/>
                </a:solidFill>
              </a:rPr>
              <a:t>⑷ </a:t>
            </a:r>
            <a:r>
              <a:rPr lang="zh-CN" altLang="en-US" sz="3200">
                <a:solidFill>
                  <a:srgbClr val="000000"/>
                </a:solidFill>
                <a:ea typeface="华文新魏" panose="02010800040101010101" pitchFamily="2" charset="-122"/>
              </a:rPr>
              <a:t>电阻器的</a:t>
            </a:r>
            <a:r>
              <a:rPr lang="zh-CN" altLang="en-US" sz="3200">
                <a:solidFill>
                  <a:srgbClr val="C00000"/>
                </a:solidFill>
                <a:ea typeface="华文新魏" panose="02010800040101010101" pitchFamily="2" charset="-122"/>
              </a:rPr>
              <a:t>标注方法</a:t>
            </a:r>
            <a:r>
              <a:rPr lang="zh-CN" altLang="en-US" sz="3400"/>
              <a:t> </a:t>
            </a:r>
          </a:p>
        </p:txBody>
      </p:sp>
      <p:sp>
        <p:nvSpPr>
          <p:cNvPr id="35843" name="Rectangle 3">
            <a:extLst>
              <a:ext uri="{FF2B5EF4-FFF2-40B4-BE49-F238E27FC236}">
                <a16:creationId xmlns:a16="http://schemas.microsoft.com/office/drawing/2014/main" id="{D6945076-B4C0-5668-2DB5-69D99FADE0FD}"/>
              </a:ext>
            </a:extLst>
          </p:cNvPr>
          <p:cNvSpPr>
            <a:spLocks noGrp="1" noChangeArrowheads="1"/>
          </p:cNvSpPr>
          <p:nvPr>
            <p:ph idx="1"/>
          </p:nvPr>
        </p:nvSpPr>
        <p:spPr>
          <a:xfrm>
            <a:off x="468313" y="1412875"/>
            <a:ext cx="8135937" cy="5148263"/>
          </a:xfrm>
        </p:spPr>
        <p:txBody>
          <a:bodyPr/>
          <a:lstStyle/>
          <a:p>
            <a:pPr eaLnBrk="1" hangingPunct="1">
              <a:lnSpc>
                <a:spcPct val="90000"/>
              </a:lnSpc>
              <a:buFont typeface="Wingdings" panose="05000000000000000000" pitchFamily="2" charset="2"/>
              <a:buNone/>
            </a:pPr>
            <a:r>
              <a:rPr lang="en-US" altLang="zh-CN" sz="2100"/>
              <a:t>         </a:t>
            </a:r>
            <a:r>
              <a:rPr lang="zh-CN" altLang="en-US" sz="2400">
                <a:solidFill>
                  <a:srgbClr val="000000"/>
                </a:solidFill>
                <a:latin typeface="Times New Roman" panose="02020603050405020304" pitchFamily="18" charset="0"/>
                <a:ea typeface="华文新魏" panose="02010800040101010101" pitchFamily="2" charset="-122"/>
              </a:rPr>
              <a:t>电阻器的标注一般采用文字符号直接标注和色码标注两种法。</a:t>
            </a:r>
          </a:p>
          <a:p>
            <a:pPr eaLnBrk="1" hangingPunct="1">
              <a:lnSpc>
                <a:spcPct val="9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a:t>
            </a:r>
            <a:r>
              <a:rPr lang="zh-CN" altLang="en-US" sz="2400">
                <a:solidFill>
                  <a:srgbClr val="000000"/>
                </a:solidFill>
                <a:latin typeface="Times New Roman" panose="02020603050405020304" pitchFamily="18" charset="0"/>
              </a:rPr>
              <a:t>⑴</a:t>
            </a:r>
            <a:r>
              <a:rPr lang="zh-CN" altLang="en-US" sz="2400">
                <a:solidFill>
                  <a:srgbClr val="000000"/>
                </a:solidFill>
                <a:latin typeface="Times New Roman" panose="02020603050405020304" pitchFamily="18" charset="0"/>
                <a:ea typeface="华文新魏" panose="02010800040101010101" pitchFamily="2" charset="-122"/>
              </a:rPr>
              <a:t> </a:t>
            </a:r>
            <a:r>
              <a:rPr lang="zh-CN" altLang="en-US" sz="2400">
                <a:solidFill>
                  <a:srgbClr val="0000CC"/>
                </a:solidFill>
                <a:latin typeface="Times New Roman" panose="02020603050405020304" pitchFamily="18" charset="0"/>
                <a:ea typeface="华文新魏" panose="02010800040101010101" pitchFamily="2" charset="-122"/>
              </a:rPr>
              <a:t>文字符号直接标注</a:t>
            </a:r>
          </a:p>
          <a:p>
            <a:pPr eaLnBrk="1" hangingPunct="1">
              <a:lnSpc>
                <a:spcPct val="9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在电阻器的表面，将材料类型和主要参数直接以数字或字母标出</a:t>
            </a:r>
            <a:r>
              <a:rPr lang="en-US" altLang="zh-CN" sz="2400">
                <a:solidFill>
                  <a:srgbClr val="000000"/>
                </a:solidFill>
                <a:latin typeface="Times New Roman" panose="02020603050405020304" pitchFamily="18" charset="0"/>
                <a:ea typeface="华文新魏" panose="02010800040101010101" pitchFamily="2" charset="-122"/>
              </a:rPr>
              <a:t>.</a:t>
            </a:r>
            <a:r>
              <a:rPr lang="zh-CN" altLang="en-US" sz="2400">
                <a:solidFill>
                  <a:srgbClr val="000000"/>
                </a:solidFill>
                <a:latin typeface="Times New Roman" panose="02020603050405020304" pitchFamily="18" charset="0"/>
                <a:ea typeface="华文新魏" panose="02010800040101010101" pitchFamily="2" charset="-122"/>
              </a:rPr>
              <a:t>在直接标注法中，可以用单位符号代替小数点，例如</a:t>
            </a:r>
            <a:r>
              <a:rPr lang="en-US" altLang="zh-CN" sz="2400">
                <a:solidFill>
                  <a:srgbClr val="000000"/>
                </a:solidFill>
                <a:latin typeface="Times New Roman" panose="02020603050405020304" pitchFamily="18" charset="0"/>
                <a:ea typeface="华文新魏" panose="02010800040101010101" pitchFamily="2" charset="-122"/>
              </a:rPr>
              <a:t>5.1KΩ</a:t>
            </a:r>
            <a:r>
              <a:rPr lang="zh-CN" altLang="en-US" sz="2400">
                <a:solidFill>
                  <a:srgbClr val="000000"/>
                </a:solidFill>
                <a:latin typeface="Times New Roman" panose="02020603050405020304" pitchFamily="18" charset="0"/>
                <a:ea typeface="华文新魏" panose="02010800040101010101" pitchFamily="2" charset="-122"/>
              </a:rPr>
              <a:t>可标注为</a:t>
            </a:r>
            <a:r>
              <a:rPr lang="en-US" altLang="zh-CN" sz="2400">
                <a:solidFill>
                  <a:srgbClr val="000000"/>
                </a:solidFill>
                <a:latin typeface="Times New Roman" panose="02020603050405020304" pitchFamily="18" charset="0"/>
                <a:ea typeface="华文新魏" panose="02010800040101010101" pitchFamily="2" charset="-122"/>
              </a:rPr>
              <a:t>5kl</a:t>
            </a:r>
            <a:r>
              <a:rPr lang="zh-CN" altLang="en-US" sz="2400">
                <a:solidFill>
                  <a:srgbClr val="000000"/>
                </a:solidFill>
                <a:latin typeface="Times New Roman" panose="02020603050405020304" pitchFamily="18" charset="0"/>
                <a:ea typeface="华文新魏" panose="02010800040101010101" pitchFamily="2" charset="-122"/>
              </a:rPr>
              <a:t>。对于额定功率在</a:t>
            </a:r>
            <a:r>
              <a:rPr lang="en-US" altLang="zh-CN" sz="2400">
                <a:solidFill>
                  <a:srgbClr val="000000"/>
                </a:solidFill>
                <a:latin typeface="Times New Roman" panose="02020603050405020304" pitchFamily="18" charset="0"/>
                <a:ea typeface="华文新魏" panose="02010800040101010101" pitchFamily="2" charset="-122"/>
              </a:rPr>
              <a:t>2 W</a:t>
            </a:r>
            <a:r>
              <a:rPr lang="zh-CN" altLang="en-US" sz="2400">
                <a:solidFill>
                  <a:srgbClr val="000000"/>
                </a:solidFill>
                <a:latin typeface="Times New Roman" panose="02020603050405020304" pitchFamily="18" charset="0"/>
                <a:ea typeface="华文新魏" panose="02010800040101010101" pitchFamily="2" charset="-122"/>
              </a:rPr>
              <a:t>以下的电阻器，不标注功率和材料，只标注标称值和精度。</a:t>
            </a:r>
          </a:p>
          <a:p>
            <a:pPr eaLnBrk="1" hangingPunct="1">
              <a:lnSpc>
                <a:spcPct val="9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a:t>
            </a:r>
            <a:r>
              <a:rPr lang="zh-CN" altLang="en-US" sz="2400">
                <a:solidFill>
                  <a:srgbClr val="000000"/>
                </a:solidFill>
                <a:latin typeface="宋体" panose="02010600030101010101" pitchFamily="2" charset="-122"/>
              </a:rPr>
              <a:t>⑵ </a:t>
            </a:r>
            <a:r>
              <a:rPr lang="zh-CN" altLang="en-US" sz="2400">
                <a:solidFill>
                  <a:srgbClr val="FF0000"/>
                </a:solidFill>
                <a:latin typeface="Times New Roman" panose="02020603050405020304" pitchFamily="18" charset="0"/>
                <a:ea typeface="华文新魏" panose="02010800040101010101" pitchFamily="2" charset="-122"/>
              </a:rPr>
              <a:t>色码标注</a:t>
            </a:r>
          </a:p>
          <a:p>
            <a:pPr eaLnBrk="1" hangingPunct="1">
              <a:lnSpc>
                <a:spcPct val="9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现在大量的电阻器是用色码来标注的。色码标注的电阻器表面有不同颜色的色环，每一种颜色对应一个数字；色环位置不同，所表示的意义也不相同，它可表示有效数字、乘数或允许误差。各种颜色所对应的数值见下图。</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38AEBA8-33BF-A009-4661-42439A2F5084}"/>
              </a:ext>
            </a:extLst>
          </p:cNvPr>
          <p:cNvSpPr>
            <a:spLocks noChangeArrowheads="1"/>
          </p:cNvSpPr>
          <p:nvPr/>
        </p:nvSpPr>
        <p:spPr bwMode="auto">
          <a:xfrm>
            <a:off x="0" y="5746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pic>
        <p:nvPicPr>
          <p:cNvPr id="36867" name="Picture 3" descr="10-1">
            <a:extLst>
              <a:ext uri="{FF2B5EF4-FFF2-40B4-BE49-F238E27FC236}">
                <a16:creationId xmlns:a16="http://schemas.microsoft.com/office/drawing/2014/main" id="{8FC5A7A8-699F-695E-142C-07D8CCC86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0"/>
            <a:ext cx="5019675"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4">
            <a:extLst>
              <a:ext uri="{FF2B5EF4-FFF2-40B4-BE49-F238E27FC236}">
                <a16:creationId xmlns:a16="http://schemas.microsoft.com/office/drawing/2014/main" id="{CB57128E-D76A-A021-F6AE-F9937BD4AF63}"/>
              </a:ext>
            </a:extLst>
          </p:cNvPr>
          <p:cNvSpPr>
            <a:spLocks noChangeArrowheads="1"/>
          </p:cNvSpPr>
          <p:nvPr/>
        </p:nvSpPr>
        <p:spPr bwMode="auto">
          <a:xfrm>
            <a:off x="827088" y="5084763"/>
            <a:ext cx="77406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1600">
                <a:latin typeface="华文新魏" panose="02010800040101010101" pitchFamily="2" charset="-122"/>
                <a:ea typeface="华文新魏" panose="02010800040101010101" pitchFamily="2" charset="-122"/>
              </a:rPr>
              <a:t>     </a:t>
            </a:r>
            <a:r>
              <a:rPr lang="zh-CN" altLang="en-US" sz="2400">
                <a:solidFill>
                  <a:srgbClr val="0000CC"/>
                </a:solidFill>
                <a:latin typeface="华文新魏" panose="02010800040101010101" pitchFamily="2" charset="-122"/>
                <a:ea typeface="华文新魏" panose="02010800040101010101" pitchFamily="2" charset="-122"/>
              </a:rPr>
              <a:t>当电阻为四环时，最后一环必为金色或银色，前两位为有效数字， 第三位为乘方数，第四位为偏差。 </a:t>
            </a:r>
            <a:br>
              <a:rPr lang="zh-CN" altLang="en-US" sz="2400">
                <a:solidFill>
                  <a:srgbClr val="0000CC"/>
                </a:solidFill>
                <a:latin typeface="华文新魏" panose="02010800040101010101" pitchFamily="2" charset="-122"/>
                <a:ea typeface="华文新魏" panose="02010800040101010101" pitchFamily="2" charset="-122"/>
              </a:rPr>
            </a:br>
            <a:r>
              <a:rPr lang="zh-CN" altLang="en-US" sz="2400">
                <a:solidFill>
                  <a:srgbClr val="0000CC"/>
                </a:solidFill>
                <a:latin typeface="华文新魏" panose="02010800040101010101" pitchFamily="2" charset="-122"/>
                <a:ea typeface="华文新魏" panose="02010800040101010101" pitchFamily="2" charset="-122"/>
              </a:rPr>
              <a:t>   当电阻为五环时，最後一环与前面四环距离较大。前三位为有效数字， 第四位为乘方数， 第五位为偏差。 </a:t>
            </a:r>
          </a:p>
        </p:txBody>
      </p:sp>
      <mc:AlternateContent xmlns:mc="http://schemas.openxmlformats.org/markup-compatibility/2006">
        <mc:Choice xmlns:p14="http://schemas.microsoft.com/office/powerpoint/2010/main" Requires="p14">
          <p:contentPart p14:bwMode="auto" r:id="rId4">
            <p14:nvContentPartPr>
              <p14:cNvPr id="39944" name="墨迹 39943">
                <a:extLst>
                  <a:ext uri="{FF2B5EF4-FFF2-40B4-BE49-F238E27FC236}">
                    <a16:creationId xmlns:a16="http://schemas.microsoft.com/office/drawing/2014/main" id="{50FCC913-3286-29B8-17FC-414E1B4493AE}"/>
                  </a:ext>
                </a:extLst>
              </p14:cNvPr>
              <p14:cNvContentPartPr/>
              <p14:nvPr/>
            </p14:nvContentPartPr>
            <p14:xfrm>
              <a:off x="3857625" y="406400"/>
              <a:ext cx="42863" cy="307975"/>
            </p14:xfrm>
          </p:contentPart>
        </mc:Choice>
        <mc:Fallback>
          <p:pic>
            <p:nvPicPr>
              <p:cNvPr id="39944" name="墨迹 39943">
                <a:extLst>
                  <a:ext uri="{FF2B5EF4-FFF2-40B4-BE49-F238E27FC236}">
                    <a16:creationId xmlns:a16="http://schemas.microsoft.com/office/drawing/2014/main" id="{50FCC913-3286-29B8-17FC-414E1B4493AE}"/>
                  </a:ext>
                </a:extLst>
              </p:cNvPr>
              <p:cNvPicPr/>
              <p:nvPr/>
            </p:nvPicPr>
            <p:blipFill>
              <a:blip r:embed="rId5"/>
              <a:stretch>
                <a:fillRect/>
              </a:stretch>
            </p:blipFill>
            <p:spPr>
              <a:xfrm>
                <a:off x="3840123" y="388729"/>
                <a:ext cx="77153" cy="34259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9945" name="墨迹 39944">
                <a:extLst>
                  <a:ext uri="{FF2B5EF4-FFF2-40B4-BE49-F238E27FC236}">
                    <a16:creationId xmlns:a16="http://schemas.microsoft.com/office/drawing/2014/main" id="{863CD97E-E600-1BB8-EA66-7344D8877713}"/>
                  </a:ext>
                </a:extLst>
              </p14:cNvPr>
              <p14:cNvContentPartPr/>
              <p14:nvPr/>
            </p14:nvContentPartPr>
            <p14:xfrm>
              <a:off x="4071938" y="385763"/>
              <a:ext cx="257175" cy="336550"/>
            </p14:xfrm>
          </p:contentPart>
        </mc:Choice>
        <mc:Fallback>
          <p:pic>
            <p:nvPicPr>
              <p:cNvPr id="39945" name="墨迹 39944">
                <a:extLst>
                  <a:ext uri="{FF2B5EF4-FFF2-40B4-BE49-F238E27FC236}">
                    <a16:creationId xmlns:a16="http://schemas.microsoft.com/office/drawing/2014/main" id="{863CD97E-E600-1BB8-EA66-7344D8877713}"/>
                  </a:ext>
                </a:extLst>
              </p:cNvPr>
              <p:cNvPicPr/>
              <p:nvPr/>
            </p:nvPicPr>
            <p:blipFill>
              <a:blip r:embed="rId7"/>
              <a:stretch>
                <a:fillRect/>
              </a:stretch>
            </p:blipFill>
            <p:spPr>
              <a:xfrm>
                <a:off x="4054363" y="368219"/>
                <a:ext cx="291608" cy="370921"/>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A8997678-2C85-5748-A155-D742E1F2A556}"/>
              </a:ext>
            </a:extLst>
          </p:cNvPr>
          <p:cNvSpPr>
            <a:spLocks noChangeArrowheads="1"/>
          </p:cNvSpPr>
          <p:nvPr/>
        </p:nvSpPr>
        <p:spPr bwMode="auto">
          <a:xfrm>
            <a:off x="1116013" y="1773238"/>
            <a:ext cx="720090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20000"/>
              </a:spcBef>
              <a:buClr>
                <a:schemeClr val="accent2"/>
              </a:buClr>
              <a:buFont typeface="Wingdings" panose="05000000000000000000" pitchFamily="2" charset="2"/>
              <a:buNone/>
            </a:pPr>
            <a:r>
              <a:rPr lang="zh-CN" altLang="en-US" sz="5400" b="1">
                <a:solidFill>
                  <a:srgbClr val="FF3300"/>
                </a:solidFill>
              </a:rPr>
              <a:t>第一部份</a:t>
            </a:r>
          </a:p>
          <a:p>
            <a:pPr algn="ctr" eaLnBrk="1" hangingPunct="1">
              <a:spcBef>
                <a:spcPct val="20000"/>
              </a:spcBef>
              <a:buClr>
                <a:schemeClr val="accent2"/>
              </a:buClr>
              <a:buFont typeface="Wingdings" panose="05000000000000000000" pitchFamily="2" charset="2"/>
              <a:buNone/>
            </a:pPr>
            <a:endParaRPr lang="zh-CN" altLang="en-US" sz="5400" b="1">
              <a:solidFill>
                <a:srgbClr val="FF3300"/>
              </a:solidFill>
            </a:endParaRPr>
          </a:p>
          <a:p>
            <a:pPr algn="ctr" eaLnBrk="1" hangingPunct="1">
              <a:spcBef>
                <a:spcPct val="20000"/>
              </a:spcBef>
              <a:buClr>
                <a:schemeClr val="accent2"/>
              </a:buClr>
              <a:buFont typeface="Wingdings" panose="05000000000000000000" pitchFamily="2" charset="2"/>
              <a:buNone/>
            </a:pPr>
            <a:r>
              <a:rPr lang="zh-CN" altLang="en-US" sz="5400" b="1">
                <a:solidFill>
                  <a:srgbClr val="0000FF"/>
                </a:solidFill>
              </a:rPr>
              <a:t>实验的基本要求</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2042109-E584-06AC-75B0-E6B60A94FDF6}"/>
              </a:ext>
            </a:extLst>
          </p:cNvPr>
          <p:cNvSpPr>
            <a:spLocks noGrp="1" noChangeArrowheads="1"/>
          </p:cNvSpPr>
          <p:nvPr>
            <p:ph type="title"/>
          </p:nvPr>
        </p:nvSpPr>
        <p:spPr>
          <a:xfrm>
            <a:off x="323850" y="333375"/>
            <a:ext cx="8243888" cy="720725"/>
          </a:xfrm>
        </p:spPr>
        <p:txBody>
          <a:bodyPr/>
          <a:lstStyle/>
          <a:p>
            <a:pPr eaLnBrk="1" hangingPunct="1"/>
            <a:r>
              <a:rPr lang="en-US" altLang="zh-CN" sz="3600">
                <a:solidFill>
                  <a:schemeClr val="accent2"/>
                </a:solidFill>
                <a:ea typeface="华文新魏" panose="02010800040101010101" pitchFamily="2" charset="-122"/>
              </a:rPr>
              <a:t>        3.</a:t>
            </a:r>
            <a:r>
              <a:rPr lang="zh-CN" altLang="en-US" sz="3600">
                <a:solidFill>
                  <a:schemeClr val="accent2"/>
                </a:solidFill>
                <a:ea typeface="华文新魏" panose="02010800040101010101" pitchFamily="2" charset="-122"/>
              </a:rPr>
              <a:t>电容器</a:t>
            </a:r>
          </a:p>
        </p:txBody>
      </p:sp>
      <p:sp>
        <p:nvSpPr>
          <p:cNvPr id="38915" name="Rectangle 3">
            <a:extLst>
              <a:ext uri="{FF2B5EF4-FFF2-40B4-BE49-F238E27FC236}">
                <a16:creationId xmlns:a16="http://schemas.microsoft.com/office/drawing/2014/main" id="{C04527DE-1B9B-9BA2-48E2-BFD1EA4B7B36}"/>
              </a:ext>
            </a:extLst>
          </p:cNvPr>
          <p:cNvSpPr>
            <a:spLocks noGrp="1" noChangeArrowheads="1"/>
          </p:cNvSpPr>
          <p:nvPr>
            <p:ph idx="1"/>
          </p:nvPr>
        </p:nvSpPr>
        <p:spPr>
          <a:xfrm>
            <a:off x="539750" y="1484313"/>
            <a:ext cx="8001000" cy="3622675"/>
          </a:xfrm>
        </p:spPr>
        <p:txBody>
          <a:bodyPr/>
          <a:lstStyle/>
          <a:p>
            <a:pPr eaLnBrk="1" hangingPunct="1">
              <a:lnSpc>
                <a:spcPct val="90000"/>
              </a:lnSpc>
              <a:buFont typeface="Wingdings" panose="05000000000000000000" pitchFamily="2" charset="2"/>
              <a:buNone/>
            </a:pPr>
            <a:r>
              <a:rPr lang="en-US" altLang="zh-CN">
                <a:solidFill>
                  <a:srgbClr val="0000CC"/>
                </a:solidFill>
                <a:latin typeface="黑体" panose="02010609060101010101" pitchFamily="49" charset="-122"/>
                <a:ea typeface="黑体" panose="02010609060101010101" pitchFamily="49" charset="-122"/>
              </a:rPr>
              <a:t>      </a:t>
            </a:r>
            <a:r>
              <a:rPr lang="zh-CN" altLang="en-US" sz="3600">
                <a:solidFill>
                  <a:srgbClr val="0000CC"/>
                </a:solidFill>
                <a:latin typeface="华文新魏" panose="02010800040101010101" pitchFamily="2" charset="-122"/>
                <a:ea typeface="华文新魏" panose="02010800040101010101" pitchFamily="2" charset="-122"/>
              </a:rPr>
              <a:t>电容器是由两个金属板，中间夹有绝缘材料</a:t>
            </a:r>
            <a:r>
              <a:rPr lang="en-US" altLang="zh-CN" sz="3600">
                <a:solidFill>
                  <a:srgbClr val="0000CC"/>
                </a:solidFill>
                <a:latin typeface="华文新魏" panose="02010800040101010101" pitchFamily="2" charset="-122"/>
                <a:ea typeface="华文新魏" panose="02010800040101010101" pitchFamily="2" charset="-122"/>
              </a:rPr>
              <a:t>(</a:t>
            </a:r>
            <a:r>
              <a:rPr lang="zh-CN" altLang="en-US" sz="3600">
                <a:solidFill>
                  <a:srgbClr val="0000CC"/>
                </a:solidFill>
                <a:latin typeface="华文新魏" panose="02010800040101010101" pitchFamily="2" charset="-122"/>
                <a:ea typeface="华文新魏" panose="02010800040101010101" pitchFamily="2" charset="-122"/>
              </a:rPr>
              <a:t>绝缘介质</a:t>
            </a:r>
            <a:r>
              <a:rPr lang="en-US" altLang="zh-CN" sz="3600">
                <a:solidFill>
                  <a:srgbClr val="0000CC"/>
                </a:solidFill>
                <a:latin typeface="华文新魏" panose="02010800040101010101" pitchFamily="2" charset="-122"/>
                <a:ea typeface="华文新魏" panose="02010800040101010101" pitchFamily="2" charset="-122"/>
              </a:rPr>
              <a:t>)</a:t>
            </a:r>
            <a:r>
              <a:rPr lang="zh-CN" altLang="en-US" sz="3600">
                <a:solidFill>
                  <a:srgbClr val="0000CC"/>
                </a:solidFill>
                <a:latin typeface="华文新魏" panose="02010800040101010101" pitchFamily="2" charset="-122"/>
                <a:ea typeface="华文新魏" panose="02010800040101010101" pitchFamily="2" charset="-122"/>
              </a:rPr>
              <a:t>构成的。绝缘材料不同，构成电容器的种类也不同。</a:t>
            </a:r>
          </a:p>
          <a:p>
            <a:pPr eaLnBrk="1" hangingPunct="1">
              <a:lnSpc>
                <a:spcPct val="90000"/>
              </a:lnSpc>
              <a:buFont typeface="Wingdings" panose="05000000000000000000" pitchFamily="2" charset="2"/>
              <a:buNone/>
            </a:pPr>
            <a:r>
              <a:rPr lang="zh-CN" altLang="en-US" sz="3600">
                <a:solidFill>
                  <a:srgbClr val="0000CC"/>
                </a:solidFill>
                <a:latin typeface="华文新魏" panose="02010800040101010101" pitchFamily="2" charset="-122"/>
                <a:ea typeface="华文新魏" panose="02010800040101010101" pitchFamily="2" charset="-122"/>
              </a:rPr>
              <a:t>     </a:t>
            </a:r>
            <a:r>
              <a:rPr lang="zh-CN" altLang="en-US" sz="3600">
                <a:solidFill>
                  <a:srgbClr val="C00000"/>
                </a:solidFill>
                <a:latin typeface="华文新魏" panose="02010800040101010101" pitchFamily="2" charset="-122"/>
                <a:ea typeface="华文新魏" panose="02010800040101010101" pitchFamily="2" charset="-122"/>
              </a:rPr>
              <a:t>电容器在电路中具有隔断直流电、通过交流电的作用</a:t>
            </a:r>
            <a:r>
              <a:rPr lang="zh-CN" altLang="en-US" sz="3600">
                <a:solidFill>
                  <a:srgbClr val="0000CC"/>
                </a:solidFill>
                <a:latin typeface="华文新魏" panose="02010800040101010101" pitchFamily="2" charset="-122"/>
                <a:ea typeface="华文新魏" panose="02010800040101010101" pitchFamily="2" charset="-122"/>
              </a:rPr>
              <a:t>，常用于级间耦合、滤波、去耦、旁路及信号调谐</a:t>
            </a:r>
            <a:r>
              <a:rPr lang="en-US" altLang="zh-CN" sz="3600">
                <a:solidFill>
                  <a:srgbClr val="0000CC"/>
                </a:solidFill>
                <a:latin typeface="华文新魏" panose="02010800040101010101" pitchFamily="2" charset="-122"/>
                <a:ea typeface="华文新魏" panose="02010800040101010101" pitchFamily="2" charset="-122"/>
              </a:rPr>
              <a:t>(</a:t>
            </a:r>
            <a:r>
              <a:rPr lang="zh-CN" altLang="en-US" sz="3600">
                <a:solidFill>
                  <a:srgbClr val="0000CC"/>
                </a:solidFill>
                <a:latin typeface="华文新魏" panose="02010800040101010101" pitchFamily="2" charset="-122"/>
                <a:ea typeface="华文新魏" panose="02010800040101010101" pitchFamily="2" charset="-122"/>
              </a:rPr>
              <a:t>选择电台</a:t>
            </a:r>
            <a:r>
              <a:rPr lang="en-US" altLang="zh-CN" sz="3600">
                <a:solidFill>
                  <a:srgbClr val="0000CC"/>
                </a:solidFill>
                <a:latin typeface="华文新魏" panose="02010800040101010101" pitchFamily="2" charset="-122"/>
                <a:ea typeface="华文新魏" panose="02010800040101010101" pitchFamily="2" charset="-122"/>
              </a:rPr>
              <a:t>)</a:t>
            </a:r>
            <a:r>
              <a:rPr lang="zh-CN" altLang="en-US" sz="3600">
                <a:solidFill>
                  <a:srgbClr val="0000CC"/>
                </a:solidFill>
                <a:latin typeface="华文新魏" panose="02010800040101010101" pitchFamily="2" charset="-122"/>
                <a:ea typeface="华文新魏" panose="02010800040101010101" pitchFamily="2" charset="-122"/>
              </a:rPr>
              <a:t>等。它是电子设备中不可缺少的基本元件。</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145431F-0436-D42E-F326-91B084798A67}"/>
              </a:ext>
            </a:extLst>
          </p:cNvPr>
          <p:cNvSpPr>
            <a:spLocks noGrp="1" noChangeArrowheads="1"/>
          </p:cNvSpPr>
          <p:nvPr>
            <p:ph type="title"/>
          </p:nvPr>
        </p:nvSpPr>
        <p:spPr>
          <a:xfrm>
            <a:off x="1042988" y="549275"/>
            <a:ext cx="8001000" cy="363538"/>
          </a:xfrm>
        </p:spPr>
        <p:txBody>
          <a:bodyPr/>
          <a:lstStyle/>
          <a:p>
            <a:pPr eaLnBrk="1" hangingPunct="1"/>
            <a:r>
              <a:rPr lang="en-US" altLang="zh-CN" sz="3600">
                <a:solidFill>
                  <a:schemeClr val="accent2"/>
                </a:solidFill>
                <a:latin typeface="黑体" panose="02010609060101010101" pitchFamily="49" charset="-122"/>
                <a:ea typeface="黑体" panose="02010609060101010101" pitchFamily="49" charset="-122"/>
              </a:rPr>
              <a:t>1</a:t>
            </a:r>
            <a:r>
              <a:rPr lang="zh-CN" altLang="en-US" sz="3600">
                <a:solidFill>
                  <a:schemeClr val="accent2"/>
                </a:solidFill>
                <a:latin typeface="黑体" panose="02010609060101010101" pitchFamily="49" charset="-122"/>
                <a:ea typeface="黑体" panose="02010609060101010101" pitchFamily="49" charset="-122"/>
              </a:rPr>
              <a:t>）</a:t>
            </a:r>
            <a:r>
              <a:rPr lang="zh-CN" altLang="en-US" sz="3600">
                <a:solidFill>
                  <a:schemeClr val="accent2"/>
                </a:solidFill>
                <a:latin typeface="华文新魏" panose="02010800040101010101" pitchFamily="2" charset="-122"/>
                <a:ea typeface="华文新魏" panose="02010800040101010101" pitchFamily="2" charset="-122"/>
              </a:rPr>
              <a:t>外形与符号：</a:t>
            </a:r>
          </a:p>
        </p:txBody>
      </p:sp>
      <p:graphicFrame>
        <p:nvGraphicFramePr>
          <p:cNvPr id="39939" name="Object 3">
            <a:extLst>
              <a:ext uri="{FF2B5EF4-FFF2-40B4-BE49-F238E27FC236}">
                <a16:creationId xmlns:a16="http://schemas.microsoft.com/office/drawing/2014/main" id="{65126E55-9DA3-B484-4614-63AA41ADCCB1}"/>
              </a:ext>
            </a:extLst>
          </p:cNvPr>
          <p:cNvGraphicFramePr>
            <a:graphicFrameLocks noGrp="1"/>
          </p:cNvGraphicFramePr>
          <p:nvPr>
            <p:ph sz="half" idx="1"/>
          </p:nvPr>
        </p:nvGraphicFramePr>
        <p:xfrm>
          <a:off x="688975" y="1733550"/>
          <a:ext cx="7212013" cy="1655763"/>
        </p:xfrm>
        <a:graphic>
          <a:graphicData uri="http://schemas.openxmlformats.org/presentationml/2006/ole">
            <mc:AlternateContent xmlns:mc="http://schemas.openxmlformats.org/markup-compatibility/2006">
              <mc:Choice xmlns:v="urn:schemas-microsoft-com:vml" Requires="v">
                <p:oleObj r:id="rId2" imgW="5013960" imgH="1099820" progId="Word.Picture.8">
                  <p:embed/>
                </p:oleObj>
              </mc:Choice>
              <mc:Fallback>
                <p:oleObj r:id="rId2" imgW="5013960" imgH="1099820" progId="Word.Picture.8">
                  <p:embed/>
                  <p:pic>
                    <p:nvPicPr>
                      <p:cNvPr id="0" name="Object 3"/>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733550"/>
                        <a:ext cx="7212013"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9940" name="Object 4">
            <a:extLst>
              <a:ext uri="{FF2B5EF4-FFF2-40B4-BE49-F238E27FC236}">
                <a16:creationId xmlns:a16="http://schemas.microsoft.com/office/drawing/2014/main" id="{4E4482E2-EBFA-9999-A0DE-14477740F592}"/>
              </a:ext>
            </a:extLst>
          </p:cNvPr>
          <p:cNvGraphicFramePr>
            <a:graphicFrameLocks noGrp="1"/>
          </p:cNvGraphicFramePr>
          <p:nvPr>
            <p:ph sz="half" idx="2"/>
          </p:nvPr>
        </p:nvGraphicFramePr>
        <p:xfrm>
          <a:off x="1249363" y="3638550"/>
          <a:ext cx="6440487" cy="1978025"/>
        </p:xfrm>
        <a:graphic>
          <a:graphicData uri="http://schemas.openxmlformats.org/presentationml/2006/ole">
            <mc:AlternateContent xmlns:mc="http://schemas.openxmlformats.org/markup-compatibility/2006">
              <mc:Choice xmlns:v="urn:schemas-microsoft-com:vml" Requires="v">
                <p:oleObj r:id="rId4" imgW="3080084" imgH="904268" progId="Word.Picture.8">
                  <p:embed/>
                </p:oleObj>
              </mc:Choice>
              <mc:Fallback>
                <p:oleObj r:id="rId4" imgW="3080084" imgH="904268" progId="Word.Picture.8">
                  <p:embed/>
                  <p:pic>
                    <p:nvPicPr>
                      <p:cNvPr id="0" name="Object 4"/>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363" y="3638550"/>
                        <a:ext cx="6440487"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22A3364-848A-F31A-1A4B-F5E787DE8F94}"/>
              </a:ext>
            </a:extLst>
          </p:cNvPr>
          <p:cNvSpPr>
            <a:spLocks noGrp="1" noChangeArrowheads="1"/>
          </p:cNvSpPr>
          <p:nvPr>
            <p:ph type="title"/>
          </p:nvPr>
        </p:nvSpPr>
        <p:spPr>
          <a:xfrm>
            <a:off x="1116013" y="301625"/>
            <a:ext cx="8243887" cy="581025"/>
          </a:xfrm>
        </p:spPr>
        <p:txBody>
          <a:bodyPr/>
          <a:lstStyle/>
          <a:p>
            <a:pPr eaLnBrk="1" hangingPunct="1"/>
            <a:r>
              <a:rPr lang="en-US" altLang="zh-CN" sz="3600">
                <a:solidFill>
                  <a:schemeClr val="accent2"/>
                </a:solidFill>
                <a:latin typeface="华文新魏" panose="02010800040101010101" pitchFamily="2" charset="-122"/>
                <a:ea typeface="华文新魏" panose="02010800040101010101" pitchFamily="2" charset="-122"/>
              </a:rPr>
              <a:t> 2)</a:t>
            </a:r>
            <a:r>
              <a:rPr lang="zh-CN" altLang="en-US" sz="3600">
                <a:solidFill>
                  <a:schemeClr val="accent2"/>
                </a:solidFill>
                <a:latin typeface="华文新魏" panose="02010800040101010101" pitchFamily="2" charset="-122"/>
                <a:ea typeface="华文新魏" panose="02010800040101010101" pitchFamily="2" charset="-122"/>
              </a:rPr>
              <a:t>电容器的主要性能参数</a:t>
            </a:r>
          </a:p>
        </p:txBody>
      </p:sp>
      <p:sp>
        <p:nvSpPr>
          <p:cNvPr id="40963" name="Rectangle 3">
            <a:extLst>
              <a:ext uri="{FF2B5EF4-FFF2-40B4-BE49-F238E27FC236}">
                <a16:creationId xmlns:a16="http://schemas.microsoft.com/office/drawing/2014/main" id="{37574516-A87C-0592-B58D-DA9DD69CC22F}"/>
              </a:ext>
            </a:extLst>
          </p:cNvPr>
          <p:cNvSpPr>
            <a:spLocks noChangeArrowheads="1"/>
          </p:cNvSpPr>
          <p:nvPr/>
        </p:nvSpPr>
        <p:spPr bwMode="auto">
          <a:xfrm>
            <a:off x="539750" y="1322388"/>
            <a:ext cx="80645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76225">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2400">
                <a:solidFill>
                  <a:schemeClr val="accent2"/>
                </a:solidFill>
                <a:latin typeface="宋体" panose="02010600030101010101" pitchFamily="2" charset="-122"/>
              </a:rPr>
              <a:t>1) </a:t>
            </a:r>
            <a:r>
              <a:rPr lang="zh-CN" altLang="en-US" sz="2400">
                <a:solidFill>
                  <a:schemeClr val="accent2"/>
                </a:solidFill>
                <a:latin typeface="Times New Roman" panose="02020603050405020304" pitchFamily="18" charset="0"/>
                <a:ea typeface="华文新魏" panose="02010800040101010101" pitchFamily="2" charset="-122"/>
              </a:rPr>
              <a:t>标称容量及允许误差</a:t>
            </a:r>
          </a:p>
          <a:p>
            <a:pPr>
              <a:buFont typeface="Arial" panose="020B0604020202020204" pitchFamily="34" charset="0"/>
              <a:buNone/>
            </a:pPr>
            <a:r>
              <a:rPr lang="zh-CN" altLang="en-US" sz="2400">
                <a:solidFill>
                  <a:srgbClr val="0000CC"/>
                </a:solidFill>
                <a:latin typeface="Times New Roman" panose="02020603050405020304" pitchFamily="18" charset="0"/>
                <a:ea typeface="华文新魏" panose="02010800040101010101" pitchFamily="2" charset="-122"/>
              </a:rPr>
              <a:t>     标称容量是电容器外表面所标注的电容量，是标准化了 电容值，其数值同电阻器一样，也采用</a:t>
            </a:r>
            <a:r>
              <a:rPr lang="en-US" altLang="zh-CN" sz="2400">
                <a:solidFill>
                  <a:srgbClr val="0000CC"/>
                </a:solidFill>
                <a:latin typeface="Times New Roman" panose="02020603050405020304" pitchFamily="18" charset="0"/>
                <a:ea typeface="华文新魏" panose="02010800040101010101" pitchFamily="2" charset="-122"/>
              </a:rPr>
              <a:t>E24</a:t>
            </a:r>
            <a:r>
              <a:rPr lang="zh-CN" altLang="en-US" sz="2400">
                <a:solidFill>
                  <a:srgbClr val="0000CC"/>
                </a:solidFill>
                <a:latin typeface="Times New Roman" panose="02020603050405020304" pitchFamily="18" charset="0"/>
                <a:ea typeface="华文新魏" panose="02010800040101010101" pitchFamily="2" charset="-122"/>
              </a:rPr>
              <a:t>、</a:t>
            </a:r>
            <a:r>
              <a:rPr lang="en-US" altLang="zh-CN" sz="2400">
                <a:solidFill>
                  <a:srgbClr val="0000CC"/>
                </a:solidFill>
                <a:latin typeface="Times New Roman" panose="02020603050405020304" pitchFamily="18" charset="0"/>
                <a:ea typeface="华文新魏" panose="02010800040101010101" pitchFamily="2" charset="-122"/>
              </a:rPr>
              <a:t>E12</a:t>
            </a:r>
            <a:r>
              <a:rPr lang="zh-CN" altLang="en-US" sz="2400">
                <a:solidFill>
                  <a:srgbClr val="0000CC"/>
                </a:solidFill>
                <a:latin typeface="Times New Roman" panose="02020603050405020304" pitchFamily="18" charset="0"/>
                <a:ea typeface="华文新魏" panose="02010800040101010101" pitchFamily="2" charset="-122"/>
              </a:rPr>
              <a:t>、</a:t>
            </a:r>
            <a:r>
              <a:rPr lang="en-US" altLang="zh-CN" sz="2400">
                <a:solidFill>
                  <a:srgbClr val="0000CC"/>
                </a:solidFill>
                <a:latin typeface="Times New Roman" panose="02020603050405020304" pitchFamily="18" charset="0"/>
                <a:ea typeface="华文新魏" panose="02010800040101010101" pitchFamily="2" charset="-122"/>
              </a:rPr>
              <a:t>E6</a:t>
            </a:r>
            <a:r>
              <a:rPr lang="zh-CN" altLang="en-US" sz="2400">
                <a:solidFill>
                  <a:srgbClr val="0000CC"/>
                </a:solidFill>
                <a:latin typeface="Times New Roman" panose="02020603050405020304" pitchFamily="18" charset="0"/>
                <a:ea typeface="华文新魏" panose="02010800040101010101" pitchFamily="2" charset="-122"/>
              </a:rPr>
              <a:t>标称系列</a:t>
            </a:r>
          </a:p>
          <a:p>
            <a:pPr>
              <a:buFont typeface="Arial" panose="020B0604020202020204" pitchFamily="34" charset="0"/>
              <a:buNone/>
            </a:pPr>
            <a:r>
              <a:rPr lang="zh-CN" altLang="en-US" sz="2400">
                <a:solidFill>
                  <a:srgbClr val="0000CC"/>
                </a:solidFill>
                <a:latin typeface="Times New Roman" panose="02020603050405020304" pitchFamily="18" charset="0"/>
                <a:ea typeface="华文新魏" panose="02010800040101010101" pitchFamily="2" charset="-122"/>
              </a:rPr>
              <a:t>    </a:t>
            </a:r>
            <a:r>
              <a:rPr lang="zh-CN" altLang="en-US" sz="2400">
                <a:solidFill>
                  <a:srgbClr val="C00000"/>
                </a:solidFill>
                <a:latin typeface="Times New Roman" panose="02020603050405020304" pitchFamily="18" charset="0"/>
                <a:ea typeface="华文新魏" panose="02010800040101010101" pitchFamily="2" charset="-122"/>
              </a:rPr>
              <a:t>常用的容量单位是：法</a:t>
            </a:r>
            <a:r>
              <a:rPr lang="zh-CN" altLang="en-US" sz="2400">
                <a:solidFill>
                  <a:srgbClr val="C00000"/>
                </a:solidFill>
                <a:latin typeface="Times New Roman" panose="02020603050405020304" pitchFamily="18" charset="0"/>
              </a:rPr>
              <a:t>（</a:t>
            </a:r>
            <a:r>
              <a:rPr lang="en-US" altLang="zh-CN" sz="2400">
                <a:solidFill>
                  <a:srgbClr val="C00000"/>
                </a:solidFill>
                <a:latin typeface="Times New Roman" panose="02020603050405020304" pitchFamily="18" charset="0"/>
                <a:ea typeface="华文新魏" panose="02010800040101010101" pitchFamily="2" charset="-122"/>
              </a:rPr>
              <a:t>F</a:t>
            </a:r>
            <a:r>
              <a:rPr lang="zh-CN" altLang="en-US" sz="2400">
                <a:solidFill>
                  <a:srgbClr val="C00000"/>
                </a:solidFill>
                <a:latin typeface="Times New Roman" panose="02020603050405020304" pitchFamily="18" charset="0"/>
              </a:rPr>
              <a:t>）</a:t>
            </a:r>
            <a:r>
              <a:rPr lang="zh-CN" altLang="en-US" sz="2400">
                <a:solidFill>
                  <a:srgbClr val="C00000"/>
                </a:solidFill>
                <a:latin typeface="Times New Roman" panose="02020603050405020304" pitchFamily="18" charset="0"/>
                <a:ea typeface="华文新魏" panose="02010800040101010101" pitchFamily="2" charset="-122"/>
              </a:rPr>
              <a:t>、微法</a:t>
            </a:r>
            <a:r>
              <a:rPr lang="zh-CN" altLang="en-US" sz="2400">
                <a:solidFill>
                  <a:srgbClr val="C00000"/>
                </a:solidFill>
                <a:latin typeface="Times New Roman" panose="02020603050405020304" pitchFamily="18" charset="0"/>
              </a:rPr>
              <a:t>（</a:t>
            </a:r>
            <a:r>
              <a:rPr lang="en-US" altLang="zh-CN" sz="2400">
                <a:solidFill>
                  <a:srgbClr val="C00000"/>
                </a:solidFill>
                <a:latin typeface="Times New Roman" panose="02020603050405020304" pitchFamily="18" charset="0"/>
                <a:ea typeface="华文新魏" panose="02010800040101010101" pitchFamily="2" charset="-122"/>
              </a:rPr>
              <a:t>μF</a:t>
            </a:r>
            <a:r>
              <a:rPr lang="zh-CN" altLang="en-US" sz="2400">
                <a:solidFill>
                  <a:srgbClr val="C00000"/>
                </a:solidFill>
                <a:latin typeface="Times New Roman" panose="02020603050405020304" pitchFamily="18" charset="0"/>
              </a:rPr>
              <a:t>）</a:t>
            </a:r>
            <a:r>
              <a:rPr lang="zh-CN" altLang="en-US" sz="2400">
                <a:solidFill>
                  <a:srgbClr val="C00000"/>
                </a:solidFill>
                <a:latin typeface="Times New Roman" panose="02020603050405020304" pitchFamily="18" charset="0"/>
                <a:ea typeface="华文新魏" panose="02010800040101010101" pitchFamily="2" charset="-122"/>
              </a:rPr>
              <a:t>、奈法</a:t>
            </a:r>
            <a:r>
              <a:rPr lang="en-US" altLang="zh-CN" sz="2400">
                <a:solidFill>
                  <a:srgbClr val="C00000"/>
                </a:solidFill>
                <a:latin typeface="Times New Roman" panose="02020603050405020304" pitchFamily="18" charset="0"/>
                <a:ea typeface="华文新魏" panose="02010800040101010101" pitchFamily="2" charset="-122"/>
              </a:rPr>
              <a:t>(nF)</a:t>
            </a:r>
            <a:r>
              <a:rPr lang="zh-CN" altLang="en-US" sz="2400">
                <a:solidFill>
                  <a:srgbClr val="C00000"/>
                </a:solidFill>
                <a:latin typeface="Times New Roman" panose="02020603050405020304" pitchFamily="18" charset="0"/>
                <a:ea typeface="华文新魏" panose="02010800040101010101" pitchFamily="2" charset="-122"/>
              </a:rPr>
              <a:t>和皮法</a:t>
            </a:r>
            <a:r>
              <a:rPr lang="zh-CN" altLang="en-US" sz="2400">
                <a:solidFill>
                  <a:srgbClr val="C00000"/>
                </a:solidFill>
                <a:latin typeface="Times New Roman" panose="02020603050405020304" pitchFamily="18" charset="0"/>
              </a:rPr>
              <a:t>（</a:t>
            </a:r>
            <a:r>
              <a:rPr lang="en-US" altLang="zh-CN" sz="2400">
                <a:solidFill>
                  <a:srgbClr val="C00000"/>
                </a:solidFill>
                <a:latin typeface="Times New Roman" panose="02020603050405020304" pitchFamily="18" charset="0"/>
                <a:ea typeface="华文新魏" panose="02010800040101010101" pitchFamily="2" charset="-122"/>
              </a:rPr>
              <a:t>pF</a:t>
            </a:r>
            <a:r>
              <a:rPr lang="zh-CN" altLang="en-US" sz="2400">
                <a:solidFill>
                  <a:srgbClr val="C00000"/>
                </a:solidFill>
                <a:latin typeface="Times New Roman" panose="02020603050405020304" pitchFamily="18" charset="0"/>
              </a:rPr>
              <a:t>）</a:t>
            </a:r>
            <a:r>
              <a:rPr lang="zh-CN" altLang="en-US" sz="2400">
                <a:solidFill>
                  <a:srgbClr val="C00000"/>
                </a:solidFill>
                <a:latin typeface="Times New Roman" panose="02020603050405020304" pitchFamily="18" charset="0"/>
                <a:ea typeface="华文新魏" panose="02010800040101010101" pitchFamily="2" charset="-122"/>
              </a:rPr>
              <a:t>、皮法也称微微法。</a:t>
            </a:r>
          </a:p>
          <a:p>
            <a:pPr algn="ctr">
              <a:buFont typeface="Arial" panose="020B0604020202020204" pitchFamily="34" charset="0"/>
              <a:buNone/>
            </a:pPr>
            <a:r>
              <a:rPr lang="zh-CN" altLang="en-US" sz="2400">
                <a:solidFill>
                  <a:srgbClr val="FF0000"/>
                </a:solidFill>
                <a:latin typeface="Times New Roman" panose="02020603050405020304" pitchFamily="18" charset="0"/>
                <a:ea typeface="华文新魏" panose="02010800040101010101" pitchFamily="2" charset="-122"/>
              </a:rPr>
              <a:t>三者的关系为</a:t>
            </a:r>
            <a:r>
              <a:rPr lang="zh-CN" altLang="en-US" sz="2400">
                <a:solidFill>
                  <a:srgbClr val="0000CC"/>
                </a:solidFill>
                <a:latin typeface="Times New Roman" panose="02020603050405020304" pitchFamily="18" charset="0"/>
                <a:ea typeface="华文新魏" panose="02010800040101010101" pitchFamily="2" charset="-122"/>
              </a:rPr>
              <a:t>：</a:t>
            </a:r>
          </a:p>
          <a:p>
            <a:pPr algn="ctr">
              <a:buFont typeface="Arial" panose="020B0604020202020204" pitchFamily="34" charset="0"/>
              <a:buNone/>
            </a:pPr>
            <a:r>
              <a:rPr lang="en-US" altLang="zh-CN" sz="2400">
                <a:solidFill>
                  <a:srgbClr val="C00000"/>
                </a:solidFill>
                <a:latin typeface="Times New Roman" panose="02020603050405020304" pitchFamily="18" charset="0"/>
                <a:ea typeface="华文新魏" panose="02010800040101010101" pitchFamily="2" charset="-122"/>
              </a:rPr>
              <a:t>1pF= 10</a:t>
            </a:r>
            <a:r>
              <a:rPr lang="en-US" altLang="zh-CN" sz="2400" baseline="30000">
                <a:solidFill>
                  <a:srgbClr val="C00000"/>
                </a:solidFill>
                <a:latin typeface="Times New Roman" panose="02020603050405020304" pitchFamily="18" charset="0"/>
                <a:ea typeface="华文新魏" panose="02010800040101010101" pitchFamily="2" charset="-122"/>
              </a:rPr>
              <a:t>-3</a:t>
            </a:r>
            <a:r>
              <a:rPr lang="en-US" altLang="zh-CN" sz="2400">
                <a:solidFill>
                  <a:srgbClr val="C00000"/>
                </a:solidFill>
                <a:latin typeface="Times New Roman" panose="02020603050405020304" pitchFamily="18" charset="0"/>
                <a:ea typeface="华文新魏" panose="02010800040101010101" pitchFamily="2" charset="-122"/>
              </a:rPr>
              <a:t>nF= 10</a:t>
            </a:r>
            <a:r>
              <a:rPr lang="en-US" altLang="zh-CN" sz="2400" baseline="30000">
                <a:solidFill>
                  <a:srgbClr val="C00000"/>
                </a:solidFill>
                <a:latin typeface="Times New Roman" panose="02020603050405020304" pitchFamily="18" charset="0"/>
                <a:ea typeface="华文新魏" panose="02010800040101010101" pitchFamily="2" charset="-122"/>
              </a:rPr>
              <a:t>-6</a:t>
            </a:r>
            <a:r>
              <a:rPr lang="en-US" altLang="zh-CN" sz="2400">
                <a:solidFill>
                  <a:srgbClr val="C00000"/>
                </a:solidFill>
                <a:latin typeface="Times New Roman" panose="02020603050405020304" pitchFamily="18" charset="0"/>
                <a:ea typeface="华文新魏" panose="02010800040101010101" pitchFamily="2" charset="-122"/>
              </a:rPr>
              <a:t>μF=10</a:t>
            </a:r>
            <a:r>
              <a:rPr lang="en-US" altLang="zh-CN" sz="2400" baseline="30000">
                <a:solidFill>
                  <a:srgbClr val="C00000"/>
                </a:solidFill>
                <a:latin typeface="Times New Roman" panose="02020603050405020304" pitchFamily="18" charset="0"/>
                <a:ea typeface="华文新魏" panose="02010800040101010101" pitchFamily="2" charset="-122"/>
              </a:rPr>
              <a:t>-12</a:t>
            </a:r>
            <a:r>
              <a:rPr lang="en-US" altLang="zh-CN" sz="2400">
                <a:solidFill>
                  <a:srgbClr val="C00000"/>
                </a:solidFill>
                <a:latin typeface="Times New Roman" panose="02020603050405020304" pitchFamily="18" charset="0"/>
                <a:ea typeface="华文新魏" panose="02010800040101010101" pitchFamily="2" charset="-122"/>
              </a:rPr>
              <a:t>F</a:t>
            </a:r>
          </a:p>
          <a:p>
            <a:pPr>
              <a:buFont typeface="Arial" panose="020B0604020202020204" pitchFamily="34" charset="0"/>
              <a:buNone/>
            </a:pPr>
            <a:r>
              <a:rPr lang="en-US" altLang="zh-CN" sz="2400">
                <a:solidFill>
                  <a:srgbClr val="0000CC"/>
                </a:solidFill>
                <a:latin typeface="Times New Roman" panose="02020603050405020304" pitchFamily="18" charset="0"/>
                <a:ea typeface="华文新魏" panose="02010800040101010101" pitchFamily="2" charset="-122"/>
              </a:rPr>
              <a:t>    </a:t>
            </a:r>
          </a:p>
        </p:txBody>
      </p:sp>
      <p:sp>
        <p:nvSpPr>
          <p:cNvPr id="40964" name="Rectangle 4">
            <a:extLst>
              <a:ext uri="{FF2B5EF4-FFF2-40B4-BE49-F238E27FC236}">
                <a16:creationId xmlns:a16="http://schemas.microsoft.com/office/drawing/2014/main" id="{9F02AA6D-32EE-B80F-2AA7-C96B23E8F130}"/>
              </a:ext>
            </a:extLst>
          </p:cNvPr>
          <p:cNvSpPr>
            <a:spLocks noChangeArrowheads="1"/>
          </p:cNvSpPr>
          <p:nvPr/>
        </p:nvSpPr>
        <p:spPr bwMode="auto">
          <a:xfrm>
            <a:off x="684213" y="4508500"/>
            <a:ext cx="77041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sz="2000">
                <a:latin typeface="Times New Roman" panose="02020603050405020304" pitchFamily="18" charset="0"/>
              </a:rPr>
              <a:t>         </a:t>
            </a:r>
            <a:r>
              <a:rPr lang="zh-CN" altLang="en-US" sz="2400">
                <a:solidFill>
                  <a:srgbClr val="0000CC"/>
                </a:solidFill>
                <a:latin typeface="Times New Roman" panose="02020603050405020304" pitchFamily="18" charset="0"/>
                <a:ea typeface="华文新魏" panose="02010800040101010101" pitchFamily="2" charset="-122"/>
              </a:rPr>
              <a:t>不同类型的电容器采用不同的精度等级，精密电容器的允许误差较小，而电解电容器的允许误差较大。一般常用电容器的精度等级分为三级：</a:t>
            </a:r>
            <a:r>
              <a:rPr lang="en-US" altLang="zh-CN" sz="2400">
                <a:solidFill>
                  <a:srgbClr val="0000CC"/>
                </a:solidFill>
                <a:latin typeface="Times New Roman" panose="02020603050405020304" pitchFamily="18" charset="0"/>
                <a:ea typeface="华文新魏" panose="02010800040101010101" pitchFamily="2" charset="-122"/>
              </a:rPr>
              <a:t>I</a:t>
            </a:r>
            <a:r>
              <a:rPr lang="zh-CN" altLang="en-US" sz="2400">
                <a:solidFill>
                  <a:srgbClr val="0000CC"/>
                </a:solidFill>
                <a:latin typeface="Times New Roman" panose="02020603050405020304" pitchFamily="18" charset="0"/>
                <a:ea typeface="华文新魏" panose="02010800040101010101" pitchFamily="2" charset="-122"/>
              </a:rPr>
              <a:t>级为</a:t>
            </a:r>
            <a:r>
              <a:rPr lang="en-US" altLang="zh-CN" sz="2400">
                <a:solidFill>
                  <a:srgbClr val="0000CC"/>
                </a:solidFill>
                <a:latin typeface="Times New Roman" panose="02020603050405020304" pitchFamily="18" charset="0"/>
                <a:ea typeface="华文新魏" panose="02010800040101010101" pitchFamily="2" charset="-122"/>
              </a:rPr>
              <a:t>±5</a:t>
            </a:r>
            <a:r>
              <a:rPr lang="zh-CN" altLang="en-US" sz="2400">
                <a:solidFill>
                  <a:srgbClr val="0000CC"/>
                </a:solidFill>
                <a:latin typeface="Times New Roman" panose="02020603050405020304" pitchFamily="18" charset="0"/>
                <a:ea typeface="华文新魏" panose="02010800040101010101" pitchFamily="2" charset="-122"/>
              </a:rPr>
              <a:t>％，</a:t>
            </a:r>
            <a:r>
              <a:rPr lang="en-US" altLang="zh-CN" sz="2400">
                <a:solidFill>
                  <a:srgbClr val="0000CC"/>
                </a:solidFill>
                <a:latin typeface="Times New Roman" panose="02020603050405020304" pitchFamily="18" charset="0"/>
                <a:ea typeface="华文新魏" panose="02010800040101010101" pitchFamily="2" charset="-122"/>
              </a:rPr>
              <a:t>Ⅱ</a:t>
            </a:r>
            <a:r>
              <a:rPr lang="zh-CN" altLang="en-US" sz="2400">
                <a:solidFill>
                  <a:srgbClr val="0000CC"/>
                </a:solidFill>
                <a:latin typeface="Times New Roman" panose="02020603050405020304" pitchFamily="18" charset="0"/>
                <a:ea typeface="华文新魏" panose="02010800040101010101" pitchFamily="2" charset="-122"/>
              </a:rPr>
              <a:t>级为</a:t>
            </a:r>
            <a:r>
              <a:rPr lang="en-US" altLang="zh-CN" sz="2400">
                <a:solidFill>
                  <a:srgbClr val="0000CC"/>
                </a:solidFill>
                <a:latin typeface="Times New Roman" panose="02020603050405020304" pitchFamily="18" charset="0"/>
                <a:ea typeface="华文新魏" panose="02010800040101010101" pitchFamily="2" charset="-122"/>
              </a:rPr>
              <a:t>±10</a:t>
            </a:r>
            <a:r>
              <a:rPr lang="zh-CN" altLang="en-US" sz="2400">
                <a:solidFill>
                  <a:srgbClr val="0000CC"/>
                </a:solidFill>
                <a:latin typeface="Times New Roman" panose="02020603050405020304" pitchFamily="18" charset="0"/>
                <a:ea typeface="华文新魏" panose="02010800040101010101" pitchFamily="2" charset="-122"/>
              </a:rPr>
              <a:t>％，</a:t>
            </a:r>
            <a:r>
              <a:rPr lang="en-US" altLang="zh-CN" sz="2400">
                <a:solidFill>
                  <a:srgbClr val="0000CC"/>
                </a:solidFill>
                <a:latin typeface="Times New Roman" panose="02020603050405020304" pitchFamily="18" charset="0"/>
                <a:ea typeface="华文新魏" panose="02010800040101010101" pitchFamily="2" charset="-122"/>
              </a:rPr>
              <a:t>Ⅲ</a:t>
            </a:r>
            <a:r>
              <a:rPr lang="zh-CN" altLang="en-US" sz="2400">
                <a:solidFill>
                  <a:srgbClr val="0000CC"/>
                </a:solidFill>
                <a:latin typeface="Times New Roman" panose="02020603050405020304" pitchFamily="18" charset="0"/>
                <a:ea typeface="华文新魏" panose="02010800040101010101" pitchFamily="2" charset="-122"/>
              </a:rPr>
              <a:t>级</a:t>
            </a:r>
            <a:r>
              <a:rPr lang="en-US" altLang="zh-CN" sz="2400">
                <a:solidFill>
                  <a:srgbClr val="0000CC"/>
                </a:solidFill>
                <a:latin typeface="Times New Roman" panose="02020603050405020304" pitchFamily="18" charset="0"/>
                <a:ea typeface="华文新魏" panose="02010800040101010101" pitchFamily="2" charset="-122"/>
              </a:rPr>
              <a:t>±20</a:t>
            </a:r>
            <a:r>
              <a:rPr lang="zh-CN" altLang="en-US" sz="2400">
                <a:solidFill>
                  <a:srgbClr val="0000CC"/>
                </a:solidFill>
                <a:latin typeface="Times New Roman" panose="02020603050405020304" pitchFamily="18" charset="0"/>
                <a:ea typeface="华文新魏" panose="02010800040101010101" pitchFamily="2" charset="-122"/>
              </a:rPr>
              <a:t>％。  </a:t>
            </a:r>
          </a:p>
        </p:txBody>
      </p:sp>
      <p:sp>
        <p:nvSpPr>
          <p:cNvPr id="40965" name="文本框 2">
            <a:extLst>
              <a:ext uri="{FF2B5EF4-FFF2-40B4-BE49-F238E27FC236}">
                <a16:creationId xmlns:a16="http://schemas.microsoft.com/office/drawing/2014/main" id="{4E24FFFD-27EE-194C-3E29-79032FC402C2}"/>
              </a:ext>
            </a:extLst>
          </p:cNvPr>
          <p:cNvSpPr txBox="1">
            <a:spLocks noChangeArrowheads="1"/>
          </p:cNvSpPr>
          <p:nvPr/>
        </p:nvSpPr>
        <p:spPr bwMode="auto">
          <a:xfrm>
            <a:off x="76200" y="6200775"/>
            <a:ext cx="90281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a:t>https://www.digikey.tw/zh/resources/conversion-calculators/conversion-calculator-capacitance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FE46316-D5A3-D0A8-043A-5E7045CF853C}"/>
              </a:ext>
            </a:extLst>
          </p:cNvPr>
          <p:cNvSpPr>
            <a:spLocks noGrp="1" noChangeArrowheads="1"/>
          </p:cNvSpPr>
          <p:nvPr>
            <p:ph type="title"/>
          </p:nvPr>
        </p:nvSpPr>
        <p:spPr>
          <a:xfrm>
            <a:off x="323850" y="404813"/>
            <a:ext cx="8243888" cy="431800"/>
          </a:xfrm>
        </p:spPr>
        <p:txBody>
          <a:bodyPr/>
          <a:lstStyle/>
          <a:p>
            <a:pPr eaLnBrk="1" hangingPunct="1"/>
            <a:r>
              <a:rPr lang="en-US" altLang="zh-CN" sz="3600">
                <a:solidFill>
                  <a:schemeClr val="accent2"/>
                </a:solidFill>
                <a:latin typeface="华文新魏" panose="02010800040101010101" pitchFamily="2" charset="-122"/>
                <a:ea typeface="华文新魏" panose="02010800040101010101" pitchFamily="2" charset="-122"/>
              </a:rPr>
              <a:t>        3)</a:t>
            </a:r>
            <a:r>
              <a:rPr lang="zh-CN" altLang="en-US" sz="3600">
                <a:solidFill>
                  <a:schemeClr val="accent2"/>
                </a:solidFill>
                <a:latin typeface="华文新魏" panose="02010800040101010101" pitchFamily="2" charset="-122"/>
                <a:ea typeface="华文新魏" panose="02010800040101010101" pitchFamily="2" charset="-122"/>
              </a:rPr>
              <a:t>电容器的标注方法</a:t>
            </a:r>
          </a:p>
        </p:txBody>
      </p:sp>
      <p:sp>
        <p:nvSpPr>
          <p:cNvPr id="41987" name="Rectangle 3">
            <a:extLst>
              <a:ext uri="{FF2B5EF4-FFF2-40B4-BE49-F238E27FC236}">
                <a16:creationId xmlns:a16="http://schemas.microsoft.com/office/drawing/2014/main" id="{D24D5A03-591C-6E6F-C227-4DC4037FFB2C}"/>
              </a:ext>
            </a:extLst>
          </p:cNvPr>
          <p:cNvSpPr>
            <a:spLocks noGrp="1" noChangeArrowheads="1"/>
          </p:cNvSpPr>
          <p:nvPr>
            <p:ph idx="1"/>
          </p:nvPr>
        </p:nvSpPr>
        <p:spPr>
          <a:xfrm>
            <a:off x="539750" y="908050"/>
            <a:ext cx="6985000" cy="5616575"/>
          </a:xfrm>
        </p:spPr>
        <p:txBody>
          <a:bodyPr/>
          <a:lstStyle/>
          <a:p>
            <a:pPr eaLnBrk="1" hangingPunct="1">
              <a:lnSpc>
                <a:spcPct val="80000"/>
              </a:lnSpc>
              <a:buFont typeface="Wingdings" panose="05000000000000000000" pitchFamily="2" charset="2"/>
              <a:buNone/>
            </a:pPr>
            <a:r>
              <a:rPr lang="en-US" altLang="zh-CN" sz="1700">
                <a:solidFill>
                  <a:srgbClr val="000099"/>
                </a:solidFill>
                <a:latin typeface="黑体" panose="02010609060101010101" pitchFamily="49" charset="-122"/>
                <a:ea typeface="黑体" panose="02010609060101010101" pitchFamily="49" charset="-122"/>
              </a:rPr>
              <a:t>   </a:t>
            </a:r>
            <a:r>
              <a:rPr lang="en-US" altLang="zh-CN" sz="2400" b="1">
                <a:solidFill>
                  <a:srgbClr val="0000CC"/>
                </a:solidFill>
                <a:latin typeface="黑体" panose="02010609060101010101" pitchFamily="49" charset="-122"/>
                <a:ea typeface="黑体" panose="02010609060101010101" pitchFamily="49" charset="-122"/>
              </a:rPr>
              <a:t>1) </a:t>
            </a:r>
            <a:r>
              <a:rPr lang="zh-CN" altLang="en-US" sz="2400">
                <a:solidFill>
                  <a:srgbClr val="0000CC"/>
                </a:solidFill>
                <a:latin typeface="Times New Roman" panose="02020603050405020304" pitchFamily="18" charset="0"/>
                <a:ea typeface="华文新魏" panose="02010800040101010101" pitchFamily="2" charset="-122"/>
              </a:rPr>
              <a:t>直接标注</a:t>
            </a:r>
          </a:p>
          <a:p>
            <a:pPr eaLnBrk="1" hangingPunct="1">
              <a:lnSpc>
                <a:spcPct val="80000"/>
              </a:lnSpc>
              <a:buFont typeface="Wingdings" panose="05000000000000000000" pitchFamily="2" charset="2"/>
              <a:buNone/>
            </a:pPr>
            <a:r>
              <a:rPr lang="zh-CN" altLang="en-US" sz="2400">
                <a:latin typeface="Times New Roman" panose="02020603050405020304" pitchFamily="18" charset="0"/>
                <a:ea typeface="华文新魏" panose="02010800040101010101" pitchFamily="2" charset="-122"/>
              </a:rPr>
              <a:t>              </a:t>
            </a:r>
            <a:r>
              <a:rPr lang="zh-CN" altLang="en-US" sz="2400">
                <a:solidFill>
                  <a:srgbClr val="000000"/>
                </a:solidFill>
                <a:latin typeface="Times New Roman" panose="02020603050405020304" pitchFamily="18" charset="0"/>
                <a:ea typeface="华文新魏" panose="02010800040101010101" pitchFamily="2" charset="-122"/>
              </a:rPr>
              <a:t>直接标注，是用字母或数字将电容器有关的参数标注在电容器表面上。       </a:t>
            </a:r>
          </a:p>
          <a:p>
            <a:pPr eaLnBrk="1" hangingPunct="1">
              <a:lnSpc>
                <a:spcPct val="8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如</a:t>
            </a:r>
            <a:r>
              <a:rPr lang="en-US" altLang="zh-CN" sz="2400">
                <a:solidFill>
                  <a:srgbClr val="000000"/>
                </a:solidFill>
                <a:latin typeface="Times New Roman" panose="02020603050405020304" pitchFamily="18" charset="0"/>
                <a:ea typeface="华文新魏" panose="02010800040101010101" pitchFamily="2" charset="-122"/>
              </a:rPr>
              <a:t>CD1116V 22μF</a:t>
            </a:r>
            <a:r>
              <a:rPr lang="zh-CN" altLang="en-US" sz="2400">
                <a:solidFill>
                  <a:srgbClr val="000000"/>
                </a:solidFill>
                <a:latin typeface="Times New Roman" panose="02020603050405020304" pitchFamily="18" charset="0"/>
                <a:ea typeface="华文新魏" panose="02010800040101010101" pitchFamily="2" charset="-122"/>
              </a:rPr>
              <a:t>，表示额定工作电压</a:t>
            </a:r>
            <a:r>
              <a:rPr lang="en-US" altLang="zh-CN" sz="2400">
                <a:solidFill>
                  <a:srgbClr val="000000"/>
                </a:solidFill>
                <a:latin typeface="Times New Roman" panose="02020603050405020304" pitchFamily="18" charset="0"/>
                <a:ea typeface="华文新魏" panose="02010800040101010101" pitchFamily="2" charset="-122"/>
              </a:rPr>
              <a:t>16V</a:t>
            </a:r>
            <a:r>
              <a:rPr lang="zh-CN" altLang="en-US" sz="2400">
                <a:solidFill>
                  <a:srgbClr val="000000"/>
                </a:solidFill>
                <a:latin typeface="Times New Roman" panose="02020603050405020304" pitchFamily="18" charset="0"/>
                <a:ea typeface="华文新魏" panose="02010800040101010101" pitchFamily="2" charset="-122"/>
              </a:rPr>
              <a:t>、标称容量</a:t>
            </a:r>
            <a:r>
              <a:rPr lang="en-US" altLang="zh-CN" sz="2400">
                <a:solidFill>
                  <a:srgbClr val="000000"/>
                </a:solidFill>
                <a:latin typeface="Times New Roman" panose="02020603050405020304" pitchFamily="18" charset="0"/>
                <a:ea typeface="华文新魏" panose="02010800040101010101" pitchFamily="2" charset="-122"/>
              </a:rPr>
              <a:t>22μF</a:t>
            </a:r>
            <a:r>
              <a:rPr lang="zh-CN" altLang="en-US" sz="2400">
                <a:solidFill>
                  <a:srgbClr val="000000"/>
                </a:solidFill>
                <a:latin typeface="Times New Roman" panose="02020603050405020304" pitchFamily="18" charset="0"/>
                <a:ea typeface="华文新魏" panose="02010800040101010101" pitchFamily="2" charset="-122"/>
              </a:rPr>
              <a:t>的铝电解电容。。</a:t>
            </a:r>
          </a:p>
          <a:p>
            <a:pPr eaLnBrk="1" hangingPunct="1">
              <a:lnSpc>
                <a:spcPct val="8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a:t>
            </a:r>
            <a:r>
              <a:rPr lang="en-US" altLang="zh-CN" sz="2400">
                <a:solidFill>
                  <a:srgbClr val="000000"/>
                </a:solidFill>
                <a:latin typeface="Times New Roman" panose="02020603050405020304" pitchFamily="18" charset="0"/>
                <a:ea typeface="华文新魏" panose="02010800040101010101" pitchFamily="2" charset="-122"/>
              </a:rPr>
              <a:t>2)</a:t>
            </a:r>
            <a:r>
              <a:rPr lang="en-US" altLang="zh-CN" sz="2400" b="1">
                <a:solidFill>
                  <a:srgbClr val="0000CC"/>
                </a:solidFill>
                <a:latin typeface="Times New Roman" panose="02020603050405020304" pitchFamily="18" charset="0"/>
                <a:ea typeface="黑体" panose="02010609060101010101" pitchFamily="49" charset="-122"/>
              </a:rPr>
              <a:t>  </a:t>
            </a:r>
            <a:r>
              <a:rPr lang="zh-CN" altLang="en-US" sz="2400">
                <a:solidFill>
                  <a:srgbClr val="0000CC"/>
                </a:solidFill>
                <a:latin typeface="Times New Roman" panose="02020603050405020304" pitchFamily="18" charset="0"/>
                <a:ea typeface="华文新魏" panose="02010800040101010101" pitchFamily="2" charset="-122"/>
              </a:rPr>
              <a:t>用数字标注容量</a:t>
            </a:r>
            <a:r>
              <a:rPr lang="zh-CN" altLang="en-US" sz="2400">
                <a:solidFill>
                  <a:srgbClr val="000000"/>
                </a:solidFill>
                <a:latin typeface="Times New Roman" panose="02020603050405020304" pitchFamily="18" charset="0"/>
                <a:ea typeface="华文新魏" panose="02010800040101010101" pitchFamily="2" charset="-122"/>
              </a:rPr>
              <a:t>：</a:t>
            </a:r>
          </a:p>
          <a:p>
            <a:pPr eaLnBrk="1" hangingPunct="1">
              <a:lnSpc>
                <a:spcPct val="80000"/>
              </a:lnSpc>
              <a:buFont typeface="Wingdings" panose="05000000000000000000" pitchFamily="2" charset="2"/>
              <a:buNone/>
            </a:pPr>
            <a:r>
              <a:rPr lang="zh-CN" altLang="en-US" sz="2400">
                <a:solidFill>
                  <a:srgbClr val="000000"/>
                </a:solidFill>
                <a:latin typeface="宋体" panose="02010600030101010101" pitchFamily="2" charset="-122"/>
              </a:rPr>
              <a:t>      ①</a:t>
            </a:r>
            <a:r>
              <a:rPr lang="zh-CN" altLang="en-US" sz="2400">
                <a:solidFill>
                  <a:srgbClr val="000000"/>
                </a:solidFill>
                <a:latin typeface="Times New Roman" panose="02020603050405020304" pitchFamily="18" charset="0"/>
                <a:ea typeface="华文新魏" panose="02010800040101010101" pitchFamily="2" charset="-122"/>
              </a:rPr>
              <a:t>  只标数字，如</a:t>
            </a:r>
            <a:r>
              <a:rPr lang="en-US" altLang="zh-CN" sz="2400">
                <a:solidFill>
                  <a:srgbClr val="000000"/>
                </a:solidFill>
                <a:latin typeface="Times New Roman" panose="02020603050405020304" pitchFamily="18" charset="0"/>
                <a:ea typeface="华文新魏" panose="02010800040101010101" pitchFamily="2" charset="-122"/>
              </a:rPr>
              <a:t>4700</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300</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0.22</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0.01</a:t>
            </a:r>
            <a:r>
              <a:rPr lang="zh-CN" altLang="en-US" sz="2400">
                <a:solidFill>
                  <a:srgbClr val="000000"/>
                </a:solidFill>
                <a:latin typeface="Times New Roman" panose="02020603050405020304" pitchFamily="18" charset="0"/>
                <a:ea typeface="华文新魏" panose="02010800040101010101" pitchFamily="2" charset="-122"/>
              </a:rPr>
              <a:t>。此时指电容的容量是</a:t>
            </a:r>
            <a:r>
              <a:rPr lang="en-US" altLang="zh-CN" sz="2400">
                <a:solidFill>
                  <a:srgbClr val="000000"/>
                </a:solidFill>
                <a:latin typeface="Times New Roman" panose="02020603050405020304" pitchFamily="18" charset="0"/>
                <a:ea typeface="华文新魏" panose="02010800040101010101" pitchFamily="2" charset="-122"/>
              </a:rPr>
              <a:t>4 700pF</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300pF</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0.22μF</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0.01μF</a:t>
            </a:r>
            <a:r>
              <a:rPr lang="zh-CN" altLang="en-US" sz="2400">
                <a:solidFill>
                  <a:srgbClr val="000000"/>
                </a:solidFill>
                <a:latin typeface="Times New Roman" panose="02020603050405020304" pitchFamily="18" charset="0"/>
                <a:ea typeface="华文新魏" panose="02010800040101010101" pitchFamily="2" charset="-122"/>
              </a:rPr>
              <a:t>。</a:t>
            </a:r>
          </a:p>
          <a:p>
            <a:pPr eaLnBrk="1" hangingPunct="1">
              <a:lnSpc>
                <a:spcPct val="8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a:t>
            </a:r>
            <a:r>
              <a:rPr lang="zh-CN" altLang="en-US" sz="2400">
                <a:solidFill>
                  <a:srgbClr val="000000"/>
                </a:solidFill>
                <a:latin typeface="宋体" panose="02010600030101010101" pitchFamily="2" charset="-122"/>
              </a:rPr>
              <a:t>② </a:t>
            </a:r>
            <a:r>
              <a:rPr lang="zh-CN" altLang="en-US" sz="2400">
                <a:solidFill>
                  <a:srgbClr val="000000"/>
                </a:solidFill>
                <a:latin typeface="Times New Roman" panose="02020603050405020304" pitchFamily="18" charset="0"/>
                <a:ea typeface="华文新魏" panose="02010800040101010101" pitchFamily="2" charset="-122"/>
              </a:rPr>
              <a:t>以</a:t>
            </a:r>
            <a:r>
              <a:rPr lang="en-US" altLang="zh-CN" sz="2400">
                <a:solidFill>
                  <a:srgbClr val="FF0000"/>
                </a:solidFill>
                <a:latin typeface="Times New Roman" panose="02020603050405020304" pitchFamily="18" charset="0"/>
                <a:ea typeface="华文新魏" panose="02010800040101010101" pitchFamily="2" charset="-122"/>
              </a:rPr>
              <a:t>n</a:t>
            </a:r>
            <a:r>
              <a:rPr lang="zh-CN" altLang="en-US" sz="2400">
                <a:solidFill>
                  <a:srgbClr val="FF0000"/>
                </a:solidFill>
                <a:latin typeface="Times New Roman" panose="02020603050405020304" pitchFamily="18" charset="0"/>
                <a:ea typeface="华文新魏" panose="02010800040101010101" pitchFamily="2" charset="-122"/>
              </a:rPr>
              <a:t>为单位</a:t>
            </a:r>
            <a:r>
              <a:rPr lang="zh-CN" altLang="en-US" sz="2400">
                <a:solidFill>
                  <a:srgbClr val="000000"/>
                </a:solidFill>
                <a:latin typeface="Times New Roman" panose="02020603050405020304" pitchFamily="18" charset="0"/>
                <a:ea typeface="华文新魏" panose="02010800040101010101" pitchFamily="2" charset="-122"/>
              </a:rPr>
              <a:t>，如</a:t>
            </a:r>
            <a:r>
              <a:rPr lang="en-US" altLang="zh-CN" sz="2400">
                <a:solidFill>
                  <a:srgbClr val="000000"/>
                </a:solidFill>
                <a:latin typeface="Times New Roman" panose="02020603050405020304" pitchFamily="18" charset="0"/>
                <a:ea typeface="华文新魏" panose="02010800040101010101" pitchFamily="2" charset="-122"/>
              </a:rPr>
              <a:t>10n</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100n</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4n7</a:t>
            </a:r>
            <a:r>
              <a:rPr lang="zh-CN" altLang="en-US" sz="2400">
                <a:solidFill>
                  <a:srgbClr val="000000"/>
                </a:solidFill>
                <a:latin typeface="Times New Roman" panose="02020603050405020304" pitchFamily="18" charset="0"/>
                <a:ea typeface="华文新魏" panose="02010800040101010101" pitchFamily="2" charset="-122"/>
              </a:rPr>
              <a:t>。它们的容量是</a:t>
            </a:r>
            <a:r>
              <a:rPr lang="en-US" altLang="zh-CN" sz="2400">
                <a:solidFill>
                  <a:srgbClr val="000000"/>
                </a:solidFill>
                <a:latin typeface="Times New Roman" panose="02020603050405020304" pitchFamily="18" charset="0"/>
                <a:ea typeface="华文新魏" panose="02010800040101010101" pitchFamily="2" charset="-122"/>
              </a:rPr>
              <a:t>0.01μF</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0.1μF</a:t>
            </a:r>
            <a:r>
              <a:rPr lang="zh-CN" altLang="en-US" sz="2400">
                <a:solidFill>
                  <a:srgbClr val="000000"/>
                </a:solidFill>
                <a:latin typeface="Times New Roman" panose="02020603050405020304" pitchFamily="18" charset="0"/>
                <a:ea typeface="华文新魏" panose="02010800040101010101" pitchFamily="2" charset="-122"/>
              </a:rPr>
              <a:t>，</a:t>
            </a:r>
            <a:r>
              <a:rPr lang="en-US" altLang="zh-CN" sz="2400">
                <a:solidFill>
                  <a:srgbClr val="000000"/>
                </a:solidFill>
                <a:latin typeface="Times New Roman" panose="02020603050405020304" pitchFamily="18" charset="0"/>
                <a:ea typeface="华文新魏" panose="02010800040101010101" pitchFamily="2" charset="-122"/>
              </a:rPr>
              <a:t>4700pF</a:t>
            </a:r>
            <a:r>
              <a:rPr lang="zh-CN" altLang="en-US" sz="2400">
                <a:solidFill>
                  <a:srgbClr val="000000"/>
                </a:solidFill>
                <a:latin typeface="Times New Roman" panose="02020603050405020304" pitchFamily="18" charset="0"/>
                <a:ea typeface="华文新魏" panose="02010800040101010101" pitchFamily="2" charset="-122"/>
              </a:rPr>
              <a:t>。</a:t>
            </a:r>
          </a:p>
          <a:p>
            <a:pPr eaLnBrk="1" hangingPunct="1">
              <a:lnSpc>
                <a:spcPct val="80000"/>
              </a:lnSpc>
              <a:buFont typeface="Wingdings" panose="05000000000000000000" pitchFamily="2" charset="2"/>
              <a:buNone/>
            </a:pPr>
            <a:r>
              <a:rPr lang="zh-CN" altLang="en-US" sz="2400">
                <a:solidFill>
                  <a:srgbClr val="000000"/>
                </a:solidFill>
                <a:latin typeface="Times New Roman" panose="02020603050405020304" pitchFamily="18" charset="0"/>
                <a:ea typeface="华文新魏" panose="02010800040101010101" pitchFamily="2" charset="-122"/>
              </a:rPr>
              <a:t>            </a:t>
            </a:r>
            <a:r>
              <a:rPr lang="zh-CN" altLang="en-US" sz="2400">
                <a:solidFill>
                  <a:srgbClr val="000000"/>
                </a:solidFill>
                <a:latin typeface="宋体" panose="02010600030101010101" pitchFamily="2" charset="-122"/>
              </a:rPr>
              <a:t>③ </a:t>
            </a:r>
            <a:r>
              <a:rPr lang="zh-CN" altLang="en-US" sz="2400">
                <a:solidFill>
                  <a:srgbClr val="000000"/>
                </a:solidFill>
                <a:latin typeface="Times New Roman" panose="02020603050405020304" pitchFamily="18" charset="0"/>
                <a:ea typeface="华文新魏" panose="02010800040101010101" pitchFamily="2" charset="-122"/>
              </a:rPr>
              <a:t>另一种表示方法是用三位数码表示容量大小，单位是</a:t>
            </a:r>
            <a:r>
              <a:rPr lang="en-US" altLang="zh-CN" sz="2400">
                <a:solidFill>
                  <a:srgbClr val="000000"/>
                </a:solidFill>
                <a:latin typeface="Times New Roman" panose="02020603050405020304" pitchFamily="18" charset="0"/>
                <a:ea typeface="华文新魏" panose="02010800040101010101" pitchFamily="2" charset="-122"/>
              </a:rPr>
              <a:t>pF</a:t>
            </a:r>
            <a:r>
              <a:rPr lang="zh-CN" altLang="en-US" sz="2400">
                <a:solidFill>
                  <a:srgbClr val="000000"/>
                </a:solidFill>
                <a:latin typeface="Times New Roman" panose="02020603050405020304" pitchFamily="18" charset="0"/>
                <a:ea typeface="华文新魏" panose="02010800040101010101" pitchFamily="2" charset="-122"/>
              </a:rPr>
              <a:t>，前两位是有效数字，后一位是零的个数。</a:t>
            </a:r>
          </a:p>
          <a:p>
            <a:pPr eaLnBrk="1" hangingPunct="1">
              <a:lnSpc>
                <a:spcPct val="80000"/>
              </a:lnSpc>
              <a:buFont typeface="Wingdings" panose="05000000000000000000" pitchFamily="2" charset="2"/>
              <a:buNone/>
            </a:pPr>
            <a:r>
              <a:rPr lang="zh-CN" altLang="en-US" sz="2400"/>
              <a:t>   </a:t>
            </a:r>
            <a:r>
              <a:rPr lang="zh-CN" altLang="en-US" sz="2400">
                <a:solidFill>
                  <a:srgbClr val="0000CC"/>
                </a:solidFill>
                <a:latin typeface="Times New Roman" panose="02020603050405020304" pitchFamily="18" charset="0"/>
                <a:ea typeface="黑体" panose="02010609060101010101" pitchFamily="49" charset="-122"/>
              </a:rPr>
              <a:t>例如：</a:t>
            </a:r>
            <a:r>
              <a:rPr lang="en-US" altLang="zh-CN" sz="2000">
                <a:solidFill>
                  <a:srgbClr val="0000CC"/>
                </a:solidFill>
                <a:latin typeface="Times New Roman" panose="02020603050405020304" pitchFamily="18" charset="0"/>
                <a:ea typeface="黑体" panose="02010609060101010101" pitchFamily="49" charset="-122"/>
              </a:rPr>
              <a:t>104</a:t>
            </a:r>
            <a:r>
              <a:rPr lang="zh-CN" altLang="en-US" sz="2000">
                <a:solidFill>
                  <a:srgbClr val="0000CC"/>
                </a:solidFill>
                <a:latin typeface="Times New Roman" panose="02020603050405020304" pitchFamily="18" charset="0"/>
                <a:ea typeface="黑体" panose="02010609060101010101" pitchFamily="49" charset="-122"/>
              </a:rPr>
              <a:t>，它的容量为</a:t>
            </a:r>
            <a:r>
              <a:rPr lang="en-US" altLang="zh-CN" sz="2000">
                <a:solidFill>
                  <a:srgbClr val="0000CC"/>
                </a:solidFill>
                <a:latin typeface="Times New Roman" panose="02020603050405020304" pitchFamily="18" charset="0"/>
                <a:ea typeface="黑体" panose="02010609060101010101" pitchFamily="49" charset="-122"/>
              </a:rPr>
              <a:t>10×10</a:t>
            </a:r>
            <a:r>
              <a:rPr lang="en-US" altLang="zh-CN" sz="2000" baseline="30000">
                <a:solidFill>
                  <a:srgbClr val="0000CC"/>
                </a:solidFill>
                <a:latin typeface="Times New Roman" panose="02020603050405020304" pitchFamily="18" charset="0"/>
                <a:ea typeface="黑体" panose="02010609060101010101" pitchFamily="49" charset="-122"/>
              </a:rPr>
              <a:t>4</a:t>
            </a:r>
            <a:r>
              <a:rPr lang="en-US" altLang="zh-CN" sz="2000">
                <a:solidFill>
                  <a:srgbClr val="0000CC"/>
                </a:solidFill>
                <a:latin typeface="Times New Roman" panose="02020603050405020304" pitchFamily="18" charset="0"/>
                <a:ea typeface="黑体" panose="02010609060101010101" pitchFamily="49" charset="-122"/>
              </a:rPr>
              <a:t>pF=100000pF</a:t>
            </a:r>
            <a:r>
              <a:rPr lang="zh-CN" altLang="en-US" sz="2000">
                <a:solidFill>
                  <a:srgbClr val="0000CC"/>
                </a:solidFill>
                <a:latin typeface="Times New Roman" panose="02020603050405020304" pitchFamily="18" charset="0"/>
                <a:ea typeface="黑体" panose="02010609060101010101" pitchFamily="49" charset="-122"/>
              </a:rPr>
              <a:t>，读作</a:t>
            </a:r>
            <a:r>
              <a:rPr lang="en-US" altLang="zh-CN" sz="2000">
                <a:solidFill>
                  <a:srgbClr val="0000CC"/>
                </a:solidFill>
                <a:latin typeface="Times New Roman" panose="02020603050405020304" pitchFamily="18" charset="0"/>
                <a:ea typeface="黑体" panose="02010609060101010101" pitchFamily="49" charset="-122"/>
              </a:rPr>
              <a:t>100000pF</a:t>
            </a:r>
            <a:r>
              <a:rPr lang="zh-CN" altLang="en-US" sz="2000">
                <a:solidFill>
                  <a:srgbClr val="0000CC"/>
                </a:solidFill>
                <a:latin typeface="Times New Roman" panose="02020603050405020304" pitchFamily="18" charset="0"/>
                <a:ea typeface="黑体" panose="02010609060101010101" pitchFamily="49" charset="-122"/>
              </a:rPr>
              <a:t>；</a:t>
            </a:r>
            <a:r>
              <a:rPr lang="en-US" altLang="zh-CN" sz="2000">
                <a:solidFill>
                  <a:srgbClr val="0000CC"/>
                </a:solidFill>
                <a:latin typeface="Times New Roman" panose="02020603050405020304" pitchFamily="18" charset="0"/>
                <a:ea typeface="黑体" panose="02010609060101010101" pitchFamily="49" charset="-122"/>
              </a:rPr>
              <a:t>332</a:t>
            </a:r>
            <a:r>
              <a:rPr lang="zh-CN" altLang="en-US" sz="2000">
                <a:solidFill>
                  <a:srgbClr val="0000CC"/>
                </a:solidFill>
                <a:latin typeface="Times New Roman" panose="02020603050405020304" pitchFamily="18" charset="0"/>
                <a:ea typeface="黑体" panose="02010609060101010101" pitchFamily="49" charset="-122"/>
              </a:rPr>
              <a:t>，它的容量为</a:t>
            </a:r>
            <a:r>
              <a:rPr lang="en-US" altLang="zh-CN" sz="2000">
                <a:solidFill>
                  <a:srgbClr val="0000CC"/>
                </a:solidFill>
                <a:latin typeface="Times New Roman" panose="02020603050405020304" pitchFamily="18" charset="0"/>
                <a:ea typeface="黑体" panose="02010609060101010101" pitchFamily="49" charset="-122"/>
              </a:rPr>
              <a:t>3300pF</a:t>
            </a:r>
            <a:r>
              <a:rPr lang="zh-CN" altLang="en-US" sz="2000">
                <a:solidFill>
                  <a:srgbClr val="0000CC"/>
                </a:solidFill>
                <a:latin typeface="Times New Roman" panose="02020603050405020304" pitchFamily="18" charset="0"/>
                <a:ea typeface="黑体" panose="02010609060101010101" pitchFamily="49" charset="-122"/>
              </a:rPr>
              <a:t>，读作</a:t>
            </a:r>
            <a:r>
              <a:rPr lang="en-US" altLang="zh-CN" sz="2000">
                <a:solidFill>
                  <a:srgbClr val="0000CC"/>
                </a:solidFill>
                <a:latin typeface="Times New Roman" panose="02020603050405020304" pitchFamily="18" charset="0"/>
                <a:ea typeface="黑体" panose="02010609060101010101" pitchFamily="49" charset="-122"/>
              </a:rPr>
              <a:t>3300pF </a:t>
            </a:r>
            <a:r>
              <a:rPr lang="zh-CN" altLang="en-US" sz="2000">
                <a:solidFill>
                  <a:srgbClr val="0000CC"/>
                </a:solidFill>
                <a:latin typeface="Times New Roman" panose="02020603050405020304" pitchFamily="18" charset="0"/>
                <a:ea typeface="黑体" panose="02010609060101010101" pitchFamily="49" charset="-122"/>
              </a:rPr>
              <a:t>。</a:t>
            </a:r>
          </a:p>
        </p:txBody>
      </p:sp>
      <p:pic>
        <p:nvPicPr>
          <p:cNvPr id="41988" name="Picture 4" descr="cd11x">
            <a:extLst>
              <a:ext uri="{FF2B5EF4-FFF2-40B4-BE49-F238E27FC236}">
                <a16:creationId xmlns:a16="http://schemas.microsoft.com/office/drawing/2014/main" id="{D4BF6CF7-6D21-1BEB-0848-8EB17EF32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863" t="66296" r="2652" b="4555"/>
          <a:stretch>
            <a:fillRect/>
          </a:stretch>
        </p:blipFill>
        <p:spPr bwMode="auto">
          <a:xfrm>
            <a:off x="7380288" y="404813"/>
            <a:ext cx="13335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5" descr="14">
            <a:extLst>
              <a:ext uri="{FF2B5EF4-FFF2-40B4-BE49-F238E27FC236}">
                <a16:creationId xmlns:a16="http://schemas.microsoft.com/office/drawing/2014/main" id="{EBC69683-4DD4-00AE-84D7-5ADB2730F69F}"/>
              </a:ext>
            </a:extLst>
          </p:cNvPr>
          <p:cNvPicPr>
            <a:picLocks noChangeAspect="1" noChangeArrowheads="1"/>
          </p:cNvPicPr>
          <p:nvPr/>
        </p:nvPicPr>
        <p:blipFill>
          <a:blip r:embed="rId3">
            <a:lum contrast="42000"/>
            <a:extLst>
              <a:ext uri="{28A0092B-C50C-407E-A947-70E740481C1C}">
                <a14:useLocalDpi xmlns:a14="http://schemas.microsoft.com/office/drawing/2010/main" val="0"/>
              </a:ext>
            </a:extLst>
          </a:blip>
          <a:srcRect l="74211" t="17992" r="11578" b="69820"/>
          <a:stretch>
            <a:fillRect/>
          </a:stretch>
        </p:blipFill>
        <p:spPr bwMode="auto">
          <a:xfrm>
            <a:off x="7261225" y="3789363"/>
            <a:ext cx="18827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B27612E8-3EC2-FF92-3F0A-D530E303AA25}"/>
              </a:ext>
            </a:extLst>
          </p:cNvPr>
          <p:cNvSpPr>
            <a:spLocks noGrp="1" noChangeArrowheads="1"/>
          </p:cNvSpPr>
          <p:nvPr>
            <p:ph idx="1"/>
          </p:nvPr>
        </p:nvSpPr>
        <p:spPr>
          <a:xfrm>
            <a:off x="468313" y="1484313"/>
            <a:ext cx="8229600" cy="4456112"/>
          </a:xfrm>
        </p:spPr>
        <p:txBody>
          <a:bodyPr/>
          <a:lstStyle/>
          <a:p>
            <a:pPr eaLnBrk="1" hangingPunct="1"/>
            <a:r>
              <a:rPr lang="zh-CN" altLang="en-US" b="1"/>
              <a:t>（</a:t>
            </a:r>
            <a:r>
              <a:rPr lang="en-US" altLang="zh-CN" b="1"/>
              <a:t>1</a:t>
            </a:r>
            <a:r>
              <a:rPr lang="zh-CN" altLang="en-US" b="1"/>
              <a:t>）据标称色环读出</a:t>
            </a:r>
            <a:r>
              <a:rPr lang="en-US" altLang="zh-CN" b="1"/>
              <a:t>2</a:t>
            </a:r>
            <a:r>
              <a:rPr lang="zh-CN" altLang="en-US" b="1"/>
              <a:t>只电阻的值，并用万用表测量其值（保留两位小数）。</a:t>
            </a:r>
          </a:p>
          <a:p>
            <a:pPr eaLnBrk="1" hangingPunct="1"/>
            <a:r>
              <a:rPr lang="zh-CN" altLang="en-US" b="1"/>
              <a:t>（</a:t>
            </a:r>
            <a:r>
              <a:rPr lang="en-US" altLang="zh-CN" b="1"/>
              <a:t>2</a:t>
            </a:r>
            <a:r>
              <a:rPr lang="zh-CN" altLang="en-US" b="1"/>
              <a:t>）写出给定的</a:t>
            </a:r>
            <a:r>
              <a:rPr lang="en-US" altLang="zh-CN" b="1"/>
              <a:t>2</a:t>
            </a:r>
            <a:r>
              <a:rPr lang="zh-CN" altLang="en-US" b="1"/>
              <a:t>只电容（</a:t>
            </a:r>
            <a:r>
              <a:rPr lang="en-US" altLang="zh-CN" b="1"/>
              <a:t>10uF</a:t>
            </a:r>
            <a:r>
              <a:rPr lang="zh-CN" altLang="en-US" b="1"/>
              <a:t>及以下）的值，并用万用表测量其值（保留两位小数）。</a:t>
            </a:r>
          </a:p>
          <a:p>
            <a:pPr eaLnBrk="1" hangingPunct="1"/>
            <a:r>
              <a:rPr lang="zh-CN" altLang="en-US" b="1"/>
              <a:t>（</a:t>
            </a:r>
            <a:r>
              <a:rPr lang="en-US" altLang="zh-CN" b="1"/>
              <a:t>3</a:t>
            </a:r>
            <a:r>
              <a:rPr lang="zh-CN" altLang="en-US" b="1"/>
              <a:t>）用万用表判断实验电路板上的电位器的可调范围，并判断其好坏。</a:t>
            </a:r>
          </a:p>
        </p:txBody>
      </p:sp>
      <p:sp>
        <p:nvSpPr>
          <p:cNvPr id="43011" name="Text Box 3">
            <a:extLst>
              <a:ext uri="{FF2B5EF4-FFF2-40B4-BE49-F238E27FC236}">
                <a16:creationId xmlns:a16="http://schemas.microsoft.com/office/drawing/2014/main" id="{3002B0E8-8900-0162-498B-3CD15DF9C3BE}"/>
              </a:ext>
            </a:extLst>
          </p:cNvPr>
          <p:cNvSpPr txBox="1">
            <a:spLocks noChangeArrowheads="1"/>
          </p:cNvSpPr>
          <p:nvPr/>
        </p:nvSpPr>
        <p:spPr bwMode="auto">
          <a:xfrm>
            <a:off x="395288" y="404813"/>
            <a:ext cx="66246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sz="4000">
                <a:solidFill>
                  <a:srgbClr val="C00000"/>
                </a:solidFill>
                <a:latin typeface="华文新魏" panose="02010800040101010101" pitchFamily="2" charset="-122"/>
                <a:ea typeface="华文新魏" panose="02010800040101010101" pitchFamily="2" charset="-122"/>
              </a:rPr>
              <a:t>       4. </a:t>
            </a:r>
            <a:r>
              <a:rPr lang="zh-CN" altLang="en-US" sz="4000">
                <a:solidFill>
                  <a:srgbClr val="C00000"/>
                </a:solidFill>
                <a:latin typeface="华文新魏" panose="02010800040101010101" pitchFamily="2" charset="-122"/>
                <a:ea typeface="华文新魏" panose="02010800040101010101" pitchFamily="2" charset="-122"/>
              </a:rPr>
              <a:t>实验内容</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5559798-7C77-992D-73E0-94E6AC748432}"/>
              </a:ext>
            </a:extLst>
          </p:cNvPr>
          <p:cNvSpPr>
            <a:spLocks noGrp="1" noChangeArrowheads="1"/>
          </p:cNvSpPr>
          <p:nvPr>
            <p:ph type="title"/>
          </p:nvPr>
        </p:nvSpPr>
        <p:spPr>
          <a:xfrm>
            <a:off x="323850" y="333375"/>
            <a:ext cx="8243888" cy="581025"/>
          </a:xfrm>
        </p:spPr>
        <p:txBody>
          <a:bodyPr/>
          <a:lstStyle/>
          <a:p>
            <a:pPr eaLnBrk="1" hangingPunct="1"/>
            <a:r>
              <a:rPr lang="en-US" altLang="zh-CN" sz="4000">
                <a:solidFill>
                  <a:srgbClr val="FF3300"/>
                </a:solidFill>
                <a:ea typeface="黑体" panose="02010609060101010101" pitchFamily="49" charset="-122"/>
              </a:rPr>
              <a:t>     </a:t>
            </a:r>
            <a:r>
              <a:rPr lang="zh-CN" altLang="en-US" sz="4000">
                <a:solidFill>
                  <a:srgbClr val="FF3300"/>
                </a:solidFill>
                <a:ea typeface="黑体" panose="02010609060101010101" pitchFamily="49" charset="-122"/>
              </a:rPr>
              <a:t>二 、 线性网络几个定理的研究</a:t>
            </a:r>
          </a:p>
        </p:txBody>
      </p:sp>
      <p:sp>
        <p:nvSpPr>
          <p:cNvPr id="44035" name="Rectangle 3">
            <a:extLst>
              <a:ext uri="{FF2B5EF4-FFF2-40B4-BE49-F238E27FC236}">
                <a16:creationId xmlns:a16="http://schemas.microsoft.com/office/drawing/2014/main" id="{FFDA8CF5-3084-2E0F-11AE-A123DC461E79}"/>
              </a:ext>
            </a:extLst>
          </p:cNvPr>
          <p:cNvSpPr>
            <a:spLocks noGrp="1" noChangeArrowheads="1"/>
          </p:cNvSpPr>
          <p:nvPr>
            <p:ph type="body" sz="half" idx="1"/>
          </p:nvPr>
        </p:nvSpPr>
        <p:spPr>
          <a:xfrm>
            <a:off x="-73025" y="1344613"/>
            <a:ext cx="6516688" cy="5111750"/>
          </a:xfrm>
        </p:spPr>
        <p:txBody>
          <a:bodyPr/>
          <a:lstStyle/>
          <a:p>
            <a:pPr eaLnBrk="1" hangingPunct="1">
              <a:lnSpc>
                <a:spcPct val="80000"/>
              </a:lnSpc>
              <a:buFont typeface="Wingdings" panose="05000000000000000000" pitchFamily="2" charset="2"/>
              <a:buNone/>
            </a:pPr>
            <a:r>
              <a:rPr lang="en-US" altLang="zh-CN">
                <a:solidFill>
                  <a:srgbClr val="FB4729"/>
                </a:solidFill>
              </a:rPr>
              <a:t>  (</a:t>
            </a:r>
            <a:r>
              <a:rPr lang="zh-CN" altLang="en-US">
                <a:solidFill>
                  <a:srgbClr val="FB4729"/>
                </a:solidFill>
              </a:rPr>
              <a:t>一</a:t>
            </a:r>
            <a:r>
              <a:rPr lang="en-US" altLang="zh-CN">
                <a:solidFill>
                  <a:srgbClr val="FB4729"/>
                </a:solidFill>
              </a:rPr>
              <a:t>)</a:t>
            </a:r>
            <a:r>
              <a:rPr lang="zh-CN" altLang="en-US">
                <a:solidFill>
                  <a:srgbClr val="FB4729"/>
                </a:solidFill>
                <a:ea typeface="华文新魏" panose="02010800040101010101" pitchFamily="2" charset="-122"/>
              </a:rPr>
              <a:t>实验原理</a:t>
            </a:r>
            <a:endParaRPr lang="zh-CN" altLang="en-US">
              <a:solidFill>
                <a:srgbClr val="FB4729"/>
              </a:solidFill>
              <a:latin typeface="华文新魏" panose="02010800040101010101" pitchFamily="2" charset="-122"/>
              <a:ea typeface="华文新魏" panose="02010800040101010101" pitchFamily="2" charset="-122"/>
            </a:endParaRPr>
          </a:p>
          <a:p>
            <a:pPr eaLnBrk="1" hangingPunct="1">
              <a:lnSpc>
                <a:spcPct val="80000"/>
              </a:lnSpc>
              <a:buFont typeface="Wingdings" panose="05000000000000000000" pitchFamily="2" charset="2"/>
              <a:buNone/>
            </a:pPr>
            <a:r>
              <a:rPr lang="zh-CN" altLang="en-US" sz="1500" b="1">
                <a:solidFill>
                  <a:srgbClr val="003366"/>
                </a:solidFill>
                <a:latin typeface="华文新魏" panose="02010800040101010101" pitchFamily="2" charset="-122"/>
                <a:ea typeface="华文新魏" panose="02010800040101010101" pitchFamily="2" charset="-122"/>
              </a:rPr>
              <a:t>        </a:t>
            </a:r>
            <a:r>
              <a:rPr lang="en-US" altLang="zh-CN" sz="2200" b="1">
                <a:solidFill>
                  <a:schemeClr val="accent2"/>
                </a:solidFill>
                <a:latin typeface="华文新魏" panose="02010800040101010101" pitchFamily="2" charset="-122"/>
                <a:ea typeface="华文新魏" panose="02010800040101010101" pitchFamily="2" charset="-122"/>
              </a:rPr>
              <a:t>1. </a:t>
            </a:r>
            <a:r>
              <a:rPr lang="zh-CN" altLang="en-US" sz="2200" b="1">
                <a:solidFill>
                  <a:schemeClr val="accent2"/>
                </a:solidFill>
                <a:latin typeface="华文新魏" panose="02010800040101010101" pitchFamily="2" charset="-122"/>
                <a:ea typeface="华文新魏" panose="02010800040101010101" pitchFamily="2" charset="-122"/>
              </a:rPr>
              <a:t>基尔霍夫电流定律和电压定律</a:t>
            </a:r>
          </a:p>
          <a:p>
            <a:pPr eaLnBrk="1" hangingPunct="1">
              <a:lnSpc>
                <a:spcPct val="80000"/>
              </a:lnSpc>
              <a:buFont typeface="Wingdings" panose="05000000000000000000" pitchFamily="2" charset="2"/>
              <a:buNone/>
            </a:pPr>
            <a:r>
              <a:rPr lang="zh-CN" altLang="en-US" sz="1300">
                <a:solidFill>
                  <a:srgbClr val="0000FF"/>
                </a:solidFill>
                <a:latin typeface="华文新魏" panose="02010800040101010101" pitchFamily="2" charset="-122"/>
                <a:ea typeface="华文新魏" panose="02010800040101010101" pitchFamily="2" charset="-122"/>
              </a:rPr>
              <a:t>　          </a:t>
            </a:r>
            <a:r>
              <a:rPr lang="zh-CN" altLang="en-US" sz="2000">
                <a:solidFill>
                  <a:srgbClr val="C00000"/>
                </a:solidFill>
                <a:latin typeface="华文新魏" panose="02010800040101010101" pitchFamily="2" charset="-122"/>
                <a:ea typeface="华文新魏" panose="02010800040101010101" pitchFamily="2" charset="-122"/>
              </a:rPr>
              <a:t>基尔霍夫电流定律：</a:t>
            </a:r>
            <a:r>
              <a:rPr lang="zh-CN" altLang="en-US" sz="2000">
                <a:solidFill>
                  <a:srgbClr val="0000FF"/>
                </a:solidFill>
                <a:latin typeface="华文新魏" panose="02010800040101010101" pitchFamily="2" charset="-122"/>
                <a:ea typeface="华文新魏" panose="02010800040101010101" pitchFamily="2" charset="-122"/>
              </a:rPr>
              <a:t>在集总参数电路中，任何时刻，对任一节点，所有支路电流的代数和恒等零。</a:t>
            </a:r>
          </a:p>
          <a:p>
            <a:pPr eaLnBrk="1" hangingPunct="1">
              <a:lnSpc>
                <a:spcPct val="80000"/>
              </a:lnSpc>
              <a:buFont typeface="Wingdings" panose="05000000000000000000" pitchFamily="2" charset="2"/>
              <a:buNone/>
            </a:pPr>
            <a:r>
              <a:rPr lang="zh-CN" altLang="en-US" sz="2000">
                <a:solidFill>
                  <a:srgbClr val="0000FF"/>
                </a:solidFill>
                <a:latin typeface="华文新魏" panose="02010800040101010101" pitchFamily="2" charset="-122"/>
                <a:ea typeface="华文新魏" panose="02010800040101010101" pitchFamily="2" charset="-122"/>
              </a:rPr>
              <a:t>　　　 即</a:t>
            </a:r>
            <a:r>
              <a:rPr lang="en-US" altLang="zh-CN" sz="2000">
                <a:solidFill>
                  <a:srgbClr val="0000FF"/>
                </a:solidFill>
                <a:latin typeface="华文新魏" panose="02010800040101010101" pitchFamily="2" charset="-122"/>
                <a:ea typeface="华文新魏" panose="02010800040101010101" pitchFamily="2" charset="-122"/>
              </a:rPr>
              <a:t>:                       ∑i=0    </a:t>
            </a:r>
            <a:r>
              <a:rPr lang="zh-CN" altLang="en-US" sz="2000">
                <a:solidFill>
                  <a:srgbClr val="0000FF"/>
                </a:solidFill>
                <a:latin typeface="华文新魏" panose="02010800040101010101" pitchFamily="2" charset="-122"/>
                <a:ea typeface="华文新魏" panose="02010800040101010101" pitchFamily="2" charset="-122"/>
              </a:rPr>
              <a:t>　　　　　　　</a:t>
            </a:r>
            <a:r>
              <a:rPr lang="en-US" altLang="zh-CN" sz="2000">
                <a:solidFill>
                  <a:srgbClr val="0000FF"/>
                </a:solidFill>
                <a:latin typeface="华文新魏" panose="02010800040101010101" pitchFamily="2" charset="-122"/>
                <a:ea typeface="华文新魏" panose="02010800040101010101" pitchFamily="2" charset="-122"/>
              </a:rPr>
              <a:t>(2.3.1)</a:t>
            </a:r>
          </a:p>
          <a:p>
            <a:pPr eaLnBrk="1" hangingPunct="1">
              <a:lnSpc>
                <a:spcPct val="80000"/>
              </a:lnSpc>
              <a:buFont typeface="Wingdings" panose="05000000000000000000" pitchFamily="2" charset="2"/>
              <a:buNone/>
            </a:pPr>
            <a:r>
              <a:rPr lang="en-US" altLang="zh-CN" sz="2000">
                <a:solidFill>
                  <a:srgbClr val="0000FF"/>
                </a:solidFill>
                <a:latin typeface="华文新魏" panose="02010800040101010101" pitchFamily="2" charset="-122"/>
                <a:ea typeface="华文新魏" panose="02010800040101010101" pitchFamily="2" charset="-122"/>
              </a:rPr>
              <a:t>    </a:t>
            </a:r>
            <a:r>
              <a:rPr lang="zh-CN" altLang="en-US" sz="2000">
                <a:solidFill>
                  <a:srgbClr val="0000FF"/>
                </a:solidFill>
                <a:latin typeface="华文新魏" panose="02010800040101010101" pitchFamily="2" charset="-122"/>
                <a:ea typeface="华文新魏" panose="02010800040101010101" pitchFamily="2" charset="-122"/>
              </a:rPr>
              <a:t>　　 要验证电流定律，可选电路如右图中的节点</a:t>
            </a:r>
            <a:r>
              <a:rPr lang="en-US" altLang="zh-CN" sz="2000">
                <a:solidFill>
                  <a:srgbClr val="0000FF"/>
                </a:solidFill>
                <a:latin typeface="华文新魏" panose="02010800040101010101" pitchFamily="2" charset="-122"/>
                <a:ea typeface="华文新魏" panose="02010800040101010101" pitchFamily="2" charset="-122"/>
              </a:rPr>
              <a:t>a</a:t>
            </a:r>
            <a:r>
              <a:rPr lang="zh-CN" altLang="en-US" sz="2000">
                <a:solidFill>
                  <a:srgbClr val="0000FF"/>
                </a:solidFill>
                <a:latin typeface="华文新魏" panose="02010800040101010101" pitchFamily="2" charset="-122"/>
                <a:ea typeface="华文新魏" panose="02010800040101010101" pitchFamily="2" charset="-122"/>
              </a:rPr>
              <a:t>，按图示参考方向取电压、电流关联参考方向，将</a:t>
            </a:r>
            <a:r>
              <a:rPr lang="zh-CN" altLang="en-US" sz="2000">
                <a:solidFill>
                  <a:srgbClr val="FF0000"/>
                </a:solidFill>
                <a:latin typeface="华文新魏" panose="02010800040101010101" pitchFamily="2" charset="-122"/>
                <a:ea typeface="华文新魏" panose="02010800040101010101" pitchFamily="2" charset="-122"/>
              </a:rPr>
              <a:t>测得</a:t>
            </a:r>
            <a:r>
              <a:rPr lang="zh-CN" altLang="en-US" sz="2000">
                <a:solidFill>
                  <a:srgbClr val="0000FF"/>
                </a:solidFill>
                <a:latin typeface="华文新魏" panose="02010800040101010101" pitchFamily="2" charset="-122"/>
                <a:ea typeface="华文新魏" panose="02010800040101010101" pitchFamily="2" charset="-122"/>
              </a:rPr>
              <a:t>的各支路电流值代入式</a:t>
            </a:r>
            <a:r>
              <a:rPr lang="en-US" altLang="zh-CN" sz="2000">
                <a:solidFill>
                  <a:srgbClr val="0000FF"/>
                </a:solidFill>
                <a:latin typeface="华文新魏" panose="02010800040101010101" pitchFamily="2" charset="-122"/>
                <a:ea typeface="华文新魏" panose="02010800040101010101" pitchFamily="2" charset="-122"/>
              </a:rPr>
              <a:t>(2.3.1)</a:t>
            </a:r>
            <a:r>
              <a:rPr lang="zh-CN" altLang="en-US" sz="2000">
                <a:solidFill>
                  <a:srgbClr val="0000FF"/>
                </a:solidFill>
                <a:latin typeface="华文新魏" panose="02010800040101010101" pitchFamily="2" charset="-122"/>
                <a:ea typeface="华文新魏" panose="02010800040101010101" pitchFamily="2" charset="-122"/>
              </a:rPr>
              <a:t>加以验证。</a:t>
            </a:r>
          </a:p>
          <a:p>
            <a:pPr eaLnBrk="1" hangingPunct="1">
              <a:lnSpc>
                <a:spcPct val="80000"/>
              </a:lnSpc>
              <a:buFont typeface="Wingdings" panose="05000000000000000000" pitchFamily="2" charset="2"/>
              <a:buNone/>
            </a:pPr>
            <a:r>
              <a:rPr lang="zh-CN" altLang="en-US" sz="2000">
                <a:solidFill>
                  <a:srgbClr val="0000FF"/>
                </a:solidFill>
                <a:latin typeface="华文新魏" panose="02010800040101010101" pitchFamily="2" charset="-122"/>
                <a:ea typeface="华文新魏" panose="02010800040101010101" pitchFamily="2" charset="-122"/>
              </a:rPr>
              <a:t>    　</a:t>
            </a:r>
            <a:r>
              <a:rPr lang="zh-CN" altLang="en-US" sz="2000">
                <a:solidFill>
                  <a:srgbClr val="C00000"/>
                </a:solidFill>
                <a:latin typeface="华文新魏" panose="02010800040101010101" pitchFamily="2" charset="-122"/>
                <a:ea typeface="华文新魏" panose="02010800040101010101" pitchFamily="2" charset="-122"/>
              </a:rPr>
              <a:t>　基尔霍夫电压定律：</a:t>
            </a:r>
            <a:r>
              <a:rPr lang="zh-CN" altLang="en-US" sz="2000">
                <a:solidFill>
                  <a:srgbClr val="0000FF"/>
                </a:solidFill>
                <a:latin typeface="华文新魏" panose="02010800040101010101" pitchFamily="2" charset="-122"/>
                <a:ea typeface="华文新魏" panose="02010800040101010101" pitchFamily="2" charset="-122"/>
              </a:rPr>
              <a:t>在集总参数电路中，任一时刻，沿任一回路所有支路电压的代数和恒等于零。</a:t>
            </a:r>
          </a:p>
          <a:p>
            <a:pPr eaLnBrk="1" hangingPunct="1">
              <a:lnSpc>
                <a:spcPct val="80000"/>
              </a:lnSpc>
              <a:buFont typeface="Wingdings" panose="05000000000000000000" pitchFamily="2" charset="2"/>
              <a:buNone/>
            </a:pPr>
            <a:r>
              <a:rPr lang="zh-CN" altLang="en-US" sz="2000">
                <a:solidFill>
                  <a:srgbClr val="0000FF"/>
                </a:solidFill>
                <a:latin typeface="华文新魏" panose="02010800040101010101" pitchFamily="2" charset="-122"/>
                <a:ea typeface="华文新魏" panose="02010800040101010101" pitchFamily="2" charset="-122"/>
              </a:rPr>
              <a:t>　　　 即：                   ∑</a:t>
            </a:r>
            <a:r>
              <a:rPr lang="en-US" altLang="zh-CN" sz="2000">
                <a:solidFill>
                  <a:srgbClr val="0000FF"/>
                </a:solidFill>
                <a:latin typeface="华文新魏" panose="02010800040101010101" pitchFamily="2" charset="-122"/>
                <a:ea typeface="华文新魏" panose="02010800040101010101" pitchFamily="2" charset="-122"/>
              </a:rPr>
              <a:t>u=0   </a:t>
            </a:r>
            <a:r>
              <a:rPr lang="zh-CN" altLang="en-US" sz="2000">
                <a:solidFill>
                  <a:srgbClr val="0000FF"/>
                </a:solidFill>
                <a:latin typeface="华文新魏" panose="02010800040101010101" pitchFamily="2" charset="-122"/>
                <a:ea typeface="华文新魏" panose="02010800040101010101" pitchFamily="2" charset="-122"/>
              </a:rPr>
              <a:t>　　　　　　　</a:t>
            </a:r>
            <a:r>
              <a:rPr lang="en-US" altLang="zh-CN" sz="2000">
                <a:solidFill>
                  <a:srgbClr val="0000FF"/>
                </a:solidFill>
                <a:latin typeface="华文新魏" panose="02010800040101010101" pitchFamily="2" charset="-122"/>
                <a:ea typeface="华文新魏" panose="02010800040101010101" pitchFamily="2" charset="-122"/>
              </a:rPr>
              <a:t>(2.3.2)</a:t>
            </a:r>
          </a:p>
          <a:p>
            <a:pPr eaLnBrk="1" hangingPunct="1">
              <a:lnSpc>
                <a:spcPct val="80000"/>
              </a:lnSpc>
              <a:buFont typeface="Wingdings" panose="05000000000000000000" pitchFamily="2" charset="2"/>
              <a:buNone/>
            </a:pPr>
            <a:r>
              <a:rPr lang="en-US" altLang="zh-CN" sz="2000">
                <a:solidFill>
                  <a:srgbClr val="0000FF"/>
                </a:solidFill>
                <a:latin typeface="华文新魏" panose="02010800040101010101" pitchFamily="2" charset="-122"/>
                <a:ea typeface="华文新魏" panose="02010800040101010101" pitchFamily="2" charset="-122"/>
              </a:rPr>
              <a:t>    </a:t>
            </a:r>
            <a:r>
              <a:rPr lang="zh-CN" altLang="en-US" sz="2000">
                <a:solidFill>
                  <a:srgbClr val="0000FF"/>
                </a:solidFill>
                <a:latin typeface="华文新魏" panose="02010800040101010101" pitchFamily="2" charset="-122"/>
                <a:ea typeface="华文新魏" panose="02010800040101010101" pitchFamily="2" charset="-122"/>
              </a:rPr>
              <a:t>　　在列写式</a:t>
            </a:r>
            <a:r>
              <a:rPr lang="en-US" altLang="zh-CN" sz="2000">
                <a:solidFill>
                  <a:srgbClr val="0000FF"/>
                </a:solidFill>
                <a:latin typeface="华文新魏" panose="02010800040101010101" pitchFamily="2" charset="-122"/>
                <a:ea typeface="华文新魏" panose="02010800040101010101" pitchFamily="2" charset="-122"/>
              </a:rPr>
              <a:t>(2.3.2)</a:t>
            </a:r>
            <a:r>
              <a:rPr lang="zh-CN" altLang="en-US" sz="2000">
                <a:solidFill>
                  <a:srgbClr val="0000FF"/>
                </a:solidFill>
                <a:latin typeface="华文新魏" panose="02010800040101010101" pitchFamily="2" charset="-122"/>
                <a:ea typeface="华文新魏" panose="02010800040101010101" pitchFamily="2" charset="-122"/>
              </a:rPr>
              <a:t>时，首先需要任意指定回路绕行方向。通常支路电压的参考方向与回路绕行方向相同者取正号，反之取负号。</a:t>
            </a:r>
          </a:p>
          <a:p>
            <a:pPr eaLnBrk="1" hangingPunct="1">
              <a:lnSpc>
                <a:spcPct val="80000"/>
              </a:lnSpc>
              <a:buFont typeface="Wingdings" panose="05000000000000000000" pitchFamily="2" charset="2"/>
              <a:buNone/>
            </a:pPr>
            <a:r>
              <a:rPr lang="zh-CN" altLang="en-US" sz="2000">
                <a:solidFill>
                  <a:srgbClr val="0000FF"/>
                </a:solidFill>
                <a:latin typeface="华文新魏" panose="02010800040101010101" pitchFamily="2" charset="-122"/>
                <a:ea typeface="华文新魏" panose="02010800040101010101" pitchFamily="2" charset="-122"/>
              </a:rPr>
              <a:t>　　　 要验证电压定律，可选电路中的任一回路，如右图中的任一回路，按指定的绕行方向，将</a:t>
            </a:r>
            <a:r>
              <a:rPr lang="zh-CN" altLang="en-US" sz="2000">
                <a:solidFill>
                  <a:srgbClr val="FF0000"/>
                </a:solidFill>
                <a:latin typeface="华文新魏" panose="02010800040101010101" pitchFamily="2" charset="-122"/>
                <a:ea typeface="华文新魏" panose="02010800040101010101" pitchFamily="2" charset="-122"/>
              </a:rPr>
              <a:t>测得</a:t>
            </a:r>
            <a:r>
              <a:rPr lang="zh-CN" altLang="en-US" sz="2000">
                <a:solidFill>
                  <a:srgbClr val="0000FF"/>
                </a:solidFill>
                <a:latin typeface="华文新魏" panose="02010800040101010101" pitchFamily="2" charset="-122"/>
                <a:ea typeface="华文新魏" panose="02010800040101010101" pitchFamily="2" charset="-122"/>
              </a:rPr>
              <a:t>的电压代入式</a:t>
            </a:r>
            <a:r>
              <a:rPr lang="en-US" altLang="zh-CN" sz="2000">
                <a:solidFill>
                  <a:srgbClr val="0000FF"/>
                </a:solidFill>
                <a:latin typeface="华文新魏" panose="02010800040101010101" pitchFamily="2" charset="-122"/>
                <a:ea typeface="华文新魏" panose="02010800040101010101" pitchFamily="2" charset="-122"/>
              </a:rPr>
              <a:t>(2.3.2)</a:t>
            </a:r>
            <a:r>
              <a:rPr lang="zh-CN" altLang="en-US" sz="2000">
                <a:solidFill>
                  <a:srgbClr val="0000FF"/>
                </a:solidFill>
                <a:latin typeface="华文新魏" panose="02010800040101010101" pitchFamily="2" charset="-122"/>
                <a:ea typeface="华文新魏" panose="02010800040101010101" pitchFamily="2" charset="-122"/>
              </a:rPr>
              <a:t>加以验证。</a:t>
            </a:r>
          </a:p>
        </p:txBody>
      </p:sp>
      <p:graphicFrame>
        <p:nvGraphicFramePr>
          <p:cNvPr id="44036" name="Object 5">
            <a:extLst>
              <a:ext uri="{FF2B5EF4-FFF2-40B4-BE49-F238E27FC236}">
                <a16:creationId xmlns:a16="http://schemas.microsoft.com/office/drawing/2014/main" id="{6E3FFCA4-EC3A-7CB3-5E31-83D3A36FD257}"/>
              </a:ext>
            </a:extLst>
          </p:cNvPr>
          <p:cNvGraphicFramePr>
            <a:graphicFrameLocks noGrp="1"/>
          </p:cNvGraphicFramePr>
          <p:nvPr>
            <p:ph sz="quarter" idx="3"/>
          </p:nvPr>
        </p:nvGraphicFramePr>
        <p:xfrm>
          <a:off x="6443663" y="4221163"/>
          <a:ext cx="2873375" cy="1476375"/>
        </p:xfrm>
        <a:graphic>
          <a:graphicData uri="http://schemas.openxmlformats.org/presentationml/2006/ole">
            <mc:AlternateContent xmlns:mc="http://schemas.openxmlformats.org/markup-compatibility/2006">
              <mc:Choice xmlns:v="urn:schemas-microsoft-com:vml" Requires="v">
                <p:oleObj r:id="rId2" imgW="2872740" imgH="1475740" progId="Visio.Drawing.11">
                  <p:embed/>
                </p:oleObj>
              </mc:Choice>
              <mc:Fallback>
                <p:oleObj r:id="rId2" imgW="2872740" imgH="1475740" progId="Visio.Drawing.11">
                  <p:embed/>
                  <p:pic>
                    <p:nvPicPr>
                      <p:cNvPr id="0" name="Object 5"/>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63" y="4221163"/>
                        <a:ext cx="28733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44037" name="Picture 7">
            <a:extLst>
              <a:ext uri="{FF2B5EF4-FFF2-40B4-BE49-F238E27FC236}">
                <a16:creationId xmlns:a16="http://schemas.microsoft.com/office/drawing/2014/main" id="{28C7B4C3-41A4-3498-3101-B327C66A0C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1341438"/>
            <a:ext cx="237172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0423" name="墨迹 60422">
                <a:extLst>
                  <a:ext uri="{FF2B5EF4-FFF2-40B4-BE49-F238E27FC236}">
                    <a16:creationId xmlns:a16="http://schemas.microsoft.com/office/drawing/2014/main" id="{13CAF3DD-070D-44CF-5C33-5CD32483204B}"/>
                  </a:ext>
                </a:extLst>
              </p14:cNvPr>
              <p14:cNvContentPartPr/>
              <p14:nvPr/>
            </p14:nvContentPartPr>
            <p14:xfrm>
              <a:off x="6313488" y="5464166"/>
              <a:ext cx="1587" cy="1588"/>
            </p14:xfrm>
          </p:contentPart>
        </mc:Choice>
        <mc:Fallback>
          <p:pic>
            <p:nvPicPr>
              <p:cNvPr id="60423" name="墨迹 60422">
                <a:extLst>
                  <a:ext uri="{FF2B5EF4-FFF2-40B4-BE49-F238E27FC236}">
                    <a16:creationId xmlns:a16="http://schemas.microsoft.com/office/drawing/2014/main" id="{13CAF3DD-070D-44CF-5C33-5CD32483204B}"/>
                  </a:ext>
                </a:extLst>
              </p:cNvPr>
              <p:cNvPicPr/>
              <p:nvPr/>
            </p:nvPicPr>
            <p:blipFill>
              <a:blip r:embed="rId3"/>
              <a:stretch>
                <a:fillRect/>
              </a:stretch>
            </p:blipFill>
            <p:spPr>
              <a:xfrm>
                <a:off x="6235725" y="5386354"/>
                <a:ext cx="153939" cy="154036"/>
              </a:xfrm>
              <a:prstGeom prst="rect">
                <a:avLst/>
              </a:prstGeom>
            </p:spPr>
          </p:pic>
        </mc:Fallback>
      </mc:AlternateContent>
      <p:pic>
        <p:nvPicPr>
          <p:cNvPr id="45059" name="图片 1">
            <a:extLst>
              <a:ext uri="{FF2B5EF4-FFF2-40B4-BE49-F238E27FC236}">
                <a16:creationId xmlns:a16="http://schemas.microsoft.com/office/drawing/2014/main" id="{9CD78E4B-8E59-CD2B-B8CA-5047B24A7B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225" y="1700213"/>
            <a:ext cx="70675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E21CD46-CB0D-C46A-412C-929998E01CBF}"/>
              </a:ext>
            </a:extLst>
          </p:cNvPr>
          <p:cNvSpPr>
            <a:spLocks noGrp="1" noChangeArrowheads="1"/>
          </p:cNvSpPr>
          <p:nvPr>
            <p:ph type="body" sz="half" idx="1"/>
          </p:nvPr>
        </p:nvSpPr>
        <p:spPr>
          <a:xfrm>
            <a:off x="468313" y="404813"/>
            <a:ext cx="8291512" cy="3744912"/>
          </a:xfrm>
        </p:spPr>
        <p:txBody>
          <a:bodyPr/>
          <a:lstStyle/>
          <a:p>
            <a:pPr eaLnBrk="1" hangingPunct="1">
              <a:lnSpc>
                <a:spcPct val="90000"/>
              </a:lnSpc>
            </a:pPr>
            <a:r>
              <a:rPr lang="en-US" altLang="zh-CN" sz="2600">
                <a:solidFill>
                  <a:schemeClr val="accent2"/>
                </a:solidFill>
                <a:latin typeface="宋体" panose="02010600030101010101" pitchFamily="2" charset="-122"/>
              </a:rPr>
              <a:t>    2.</a:t>
            </a:r>
            <a:r>
              <a:rPr lang="en-US" altLang="zh-CN" sz="2600">
                <a:solidFill>
                  <a:schemeClr val="accent2"/>
                </a:solidFill>
                <a:latin typeface="华文新魏" panose="02010800040101010101" pitchFamily="2" charset="-122"/>
                <a:ea typeface="华文新魏" panose="02010800040101010101" pitchFamily="2" charset="-122"/>
              </a:rPr>
              <a:t> </a:t>
            </a:r>
            <a:r>
              <a:rPr lang="zh-CN" altLang="en-US" sz="2600">
                <a:solidFill>
                  <a:schemeClr val="accent2"/>
                </a:solidFill>
                <a:latin typeface="华文新魏" panose="02010800040101010101" pitchFamily="2" charset="-122"/>
                <a:ea typeface="华文新魏" panose="02010800040101010101" pitchFamily="2" charset="-122"/>
              </a:rPr>
              <a:t>叠加定理</a:t>
            </a:r>
          </a:p>
          <a:p>
            <a:pPr eaLnBrk="1" hangingPunct="1">
              <a:lnSpc>
                <a:spcPct val="90000"/>
              </a:lnSpc>
              <a:buFont typeface="Wingdings" panose="05000000000000000000" pitchFamily="2" charset="2"/>
              <a:buNone/>
            </a:pPr>
            <a:r>
              <a:rPr lang="zh-CN" altLang="en-US" sz="2600">
                <a:latin typeface="华文新魏" panose="02010800040101010101" pitchFamily="2" charset="-122"/>
                <a:ea typeface="华文新魏" panose="02010800040101010101" pitchFamily="2" charset="-122"/>
              </a:rPr>
              <a:t>　　  </a:t>
            </a:r>
            <a:r>
              <a:rPr lang="zh-CN" altLang="en-US" sz="2600">
                <a:latin typeface="Times New Roman" panose="02020603050405020304" pitchFamily="18" charset="0"/>
                <a:ea typeface="华文新魏" panose="02010800040101010101" pitchFamily="2" charset="-122"/>
              </a:rPr>
              <a:t>在具有多个独立电源共同作用的线性网络中，任一支路的电流或电压等于各个独立源单独作用时在该支路上产生的电流或电压分量的代数和。</a:t>
            </a:r>
          </a:p>
          <a:p>
            <a:pPr eaLnBrk="1" hangingPunct="1">
              <a:lnSpc>
                <a:spcPct val="90000"/>
              </a:lnSpc>
              <a:buFont typeface="Wingdings" panose="05000000000000000000" pitchFamily="2" charset="2"/>
              <a:buNone/>
            </a:pPr>
            <a:r>
              <a:rPr lang="zh-CN" altLang="en-US" sz="2600">
                <a:latin typeface="Times New Roman" panose="02020603050405020304" pitchFamily="18" charset="0"/>
                <a:ea typeface="华文新魏" panose="02010800040101010101" pitchFamily="2" charset="-122"/>
              </a:rPr>
              <a:t>　　　  </a:t>
            </a:r>
            <a:r>
              <a:rPr lang="zh-CN" altLang="en-US" sz="2600">
                <a:solidFill>
                  <a:srgbClr val="FF0000"/>
                </a:solidFill>
                <a:latin typeface="Times New Roman" panose="02020603050405020304" pitchFamily="18" charset="0"/>
                <a:ea typeface="华文新魏" panose="02010800040101010101" pitchFamily="2" charset="-122"/>
              </a:rPr>
              <a:t>在将电源移去时，电压源所在处以短路线代替，而电流源所在处则变为开路。</a:t>
            </a:r>
          </a:p>
          <a:p>
            <a:pPr eaLnBrk="1" hangingPunct="1">
              <a:lnSpc>
                <a:spcPct val="90000"/>
              </a:lnSpc>
            </a:pPr>
            <a:r>
              <a:rPr lang="zh-CN" altLang="en-US" sz="2600">
                <a:latin typeface="Times New Roman" panose="02020603050405020304" pitchFamily="18" charset="0"/>
                <a:ea typeface="华文新魏" panose="02010800040101010101" pitchFamily="2" charset="-122"/>
              </a:rPr>
              <a:t>　　叠加定理可以用下图所示的实验电路来验证，在</a:t>
            </a:r>
            <a:r>
              <a:rPr lang="en-US" altLang="zh-CN" sz="2600">
                <a:latin typeface="Times New Roman" panose="02020603050405020304" pitchFamily="18" charset="0"/>
                <a:ea typeface="华文新魏" panose="02010800040101010101" pitchFamily="2" charset="-122"/>
              </a:rPr>
              <a:t>U</a:t>
            </a:r>
            <a:r>
              <a:rPr lang="en-US" altLang="zh-CN" sz="2600" baseline="-25000">
                <a:latin typeface="Times New Roman" panose="02020603050405020304" pitchFamily="18" charset="0"/>
                <a:ea typeface="华文新魏" panose="02010800040101010101" pitchFamily="2" charset="-122"/>
              </a:rPr>
              <a:t>S1</a:t>
            </a:r>
            <a:r>
              <a:rPr lang="zh-CN" altLang="en-US" sz="2600">
                <a:latin typeface="Times New Roman" panose="02020603050405020304" pitchFamily="18" charset="0"/>
                <a:ea typeface="华文新魏" panose="02010800040101010101" pitchFamily="2" charset="-122"/>
              </a:rPr>
              <a:t>与</a:t>
            </a:r>
            <a:r>
              <a:rPr lang="en-US" altLang="zh-CN" sz="2600">
                <a:latin typeface="Times New Roman" panose="02020603050405020304" pitchFamily="18" charset="0"/>
                <a:ea typeface="华文新魏" panose="02010800040101010101" pitchFamily="2" charset="-122"/>
              </a:rPr>
              <a:t>U</a:t>
            </a:r>
            <a:r>
              <a:rPr lang="en-US" altLang="zh-CN" sz="2600" baseline="-25000">
                <a:latin typeface="Times New Roman" panose="02020603050405020304" pitchFamily="18" charset="0"/>
                <a:ea typeface="华文新魏" panose="02010800040101010101" pitchFamily="2" charset="-122"/>
              </a:rPr>
              <a:t>S2</a:t>
            </a:r>
            <a:r>
              <a:rPr lang="zh-CN" altLang="en-US" sz="2600">
                <a:latin typeface="Times New Roman" panose="02020603050405020304" pitchFamily="18" charset="0"/>
                <a:ea typeface="华文新魏" panose="02010800040101010101" pitchFamily="2" charset="-122"/>
              </a:rPr>
              <a:t>共同作用下的各电压值应该是电路仅有</a:t>
            </a:r>
            <a:r>
              <a:rPr lang="en-US" altLang="zh-CN" sz="2600">
                <a:latin typeface="Times New Roman" panose="02020603050405020304" pitchFamily="18" charset="0"/>
                <a:ea typeface="华文新魏" panose="02010800040101010101" pitchFamily="2" charset="-122"/>
              </a:rPr>
              <a:t>U</a:t>
            </a:r>
            <a:r>
              <a:rPr lang="en-US" altLang="zh-CN" sz="2600" baseline="-25000">
                <a:latin typeface="Times New Roman" panose="02020603050405020304" pitchFamily="18" charset="0"/>
                <a:ea typeface="华文新魏" panose="02010800040101010101" pitchFamily="2" charset="-122"/>
              </a:rPr>
              <a:t>S1</a:t>
            </a:r>
            <a:r>
              <a:rPr lang="zh-CN" altLang="en-US" sz="2600">
                <a:latin typeface="Times New Roman" panose="02020603050405020304" pitchFamily="18" charset="0"/>
                <a:ea typeface="华文新魏" panose="02010800040101010101" pitchFamily="2" charset="-122"/>
              </a:rPr>
              <a:t>作用时以及仅有</a:t>
            </a:r>
            <a:r>
              <a:rPr lang="en-US" altLang="zh-CN" sz="2600">
                <a:latin typeface="Times New Roman" panose="02020603050405020304" pitchFamily="18" charset="0"/>
                <a:ea typeface="华文新魏" panose="02010800040101010101" pitchFamily="2" charset="-122"/>
              </a:rPr>
              <a:t>U</a:t>
            </a:r>
            <a:r>
              <a:rPr lang="en-US" altLang="zh-CN" sz="2600" baseline="-25000">
                <a:latin typeface="Times New Roman" panose="02020603050405020304" pitchFamily="18" charset="0"/>
                <a:ea typeface="华文新魏" panose="02010800040101010101" pitchFamily="2" charset="-122"/>
              </a:rPr>
              <a:t>S2</a:t>
            </a:r>
            <a:r>
              <a:rPr lang="zh-CN" altLang="en-US" sz="2600">
                <a:latin typeface="Times New Roman" panose="02020603050405020304" pitchFamily="18" charset="0"/>
                <a:ea typeface="华文新魏" panose="02010800040101010101" pitchFamily="2" charset="-122"/>
              </a:rPr>
              <a:t>作用时的各对应电压值的代数和。实验中采用稳压电源，电源内阻可看作近似为零。</a:t>
            </a:r>
          </a:p>
        </p:txBody>
      </p:sp>
      <p:pic>
        <p:nvPicPr>
          <p:cNvPr id="46083" name="Picture 5">
            <a:extLst>
              <a:ext uri="{FF2B5EF4-FFF2-40B4-BE49-F238E27FC236}">
                <a16:creationId xmlns:a16="http://schemas.microsoft.com/office/drawing/2014/main" id="{89CF807B-DDCA-4280-E736-877E725EFD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4179888"/>
            <a:ext cx="3241675" cy="251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83974A26-89B5-E7F7-6FC9-C72A197F2761}"/>
              </a:ext>
            </a:extLst>
          </p:cNvPr>
          <p:cNvSpPr>
            <a:spLocks noGrp="1" noChangeArrowheads="1"/>
          </p:cNvSpPr>
          <p:nvPr>
            <p:ph idx="1"/>
          </p:nvPr>
        </p:nvSpPr>
        <p:spPr>
          <a:xfrm>
            <a:off x="395288" y="692150"/>
            <a:ext cx="8075612" cy="6165850"/>
          </a:xfrm>
        </p:spPr>
        <p:txBody>
          <a:bodyPr/>
          <a:lstStyle/>
          <a:p>
            <a:pPr eaLnBrk="1" hangingPunct="1"/>
            <a:r>
              <a:rPr lang="en-US" altLang="zh-CN" sz="2600">
                <a:solidFill>
                  <a:schemeClr val="accent2"/>
                </a:solidFill>
                <a:latin typeface="华文新魏" panose="02010800040101010101" pitchFamily="2" charset="-122"/>
                <a:ea typeface="华文新魏" panose="02010800040101010101" pitchFamily="2" charset="-122"/>
              </a:rPr>
              <a:t> 3. </a:t>
            </a:r>
            <a:r>
              <a:rPr lang="zh-CN" altLang="en-US" sz="2600">
                <a:solidFill>
                  <a:schemeClr val="accent2"/>
                </a:solidFill>
                <a:latin typeface="华文新魏" panose="02010800040101010101" pitchFamily="2" charset="-122"/>
                <a:ea typeface="华文新魏" panose="02010800040101010101" pitchFamily="2" charset="-122"/>
              </a:rPr>
              <a:t>戴维南定理</a:t>
            </a:r>
          </a:p>
          <a:p>
            <a:pPr eaLnBrk="1" hangingPunct="1"/>
            <a:r>
              <a:rPr lang="zh-CN" altLang="en-US" sz="2100">
                <a:latin typeface="华文新魏" panose="02010800040101010101" pitchFamily="2" charset="-122"/>
                <a:ea typeface="华文新魏" panose="02010800040101010101" pitchFamily="2" charset="-122"/>
              </a:rPr>
              <a:t>   </a:t>
            </a:r>
            <a:r>
              <a:rPr lang="zh-CN" altLang="en-US" sz="2400">
                <a:solidFill>
                  <a:srgbClr val="0000FF"/>
                </a:solidFill>
                <a:latin typeface="华文新魏" panose="02010800040101010101" pitchFamily="2" charset="-122"/>
                <a:ea typeface="华文新魏" panose="02010800040101010101" pitchFamily="2" charset="-122"/>
              </a:rPr>
              <a:t>戴维宁定理指出：任何一个线性有源一端口网络</a:t>
            </a:r>
            <a:r>
              <a:rPr lang="en-US" altLang="zh-CN" sz="2400">
                <a:solidFill>
                  <a:srgbClr val="0000FF"/>
                </a:solidFill>
                <a:latin typeface="黑体" panose="02010609060101010101" pitchFamily="49" charset="-122"/>
                <a:ea typeface="黑体" panose="02010609060101010101" pitchFamily="49" charset="-122"/>
              </a:rPr>
              <a:t>N</a:t>
            </a:r>
            <a:r>
              <a:rPr lang="zh-CN" altLang="en-US" sz="2400">
                <a:solidFill>
                  <a:srgbClr val="0000FF"/>
                </a:solidFill>
                <a:latin typeface="华文新魏" panose="02010800040101010101" pitchFamily="2" charset="-122"/>
                <a:ea typeface="华文新魏" panose="02010800040101010101" pitchFamily="2" charset="-122"/>
              </a:rPr>
              <a:t>，对外部电路而言，可以用一个理想电压源与电阻的串联支路来代替，如图</a:t>
            </a:r>
            <a:r>
              <a:rPr lang="en-US" altLang="zh-CN" sz="2400">
                <a:solidFill>
                  <a:srgbClr val="0000FF"/>
                </a:solidFill>
                <a:latin typeface="华文新魏" panose="02010800040101010101" pitchFamily="2" charset="-122"/>
                <a:ea typeface="华文新魏" panose="02010800040101010101" pitchFamily="2" charset="-122"/>
              </a:rPr>
              <a:t>2.3.3</a:t>
            </a:r>
            <a:r>
              <a:rPr lang="zh-CN" altLang="en-US" sz="2400">
                <a:solidFill>
                  <a:srgbClr val="0000FF"/>
                </a:solidFill>
                <a:latin typeface="华文新魏" panose="02010800040101010101" pitchFamily="2" charset="-122"/>
                <a:ea typeface="华文新魏" panose="02010800040101010101" pitchFamily="2" charset="-122"/>
              </a:rPr>
              <a:t>所示。其理想电压源的电压为该一端口网络的开路电压</a:t>
            </a:r>
            <a:r>
              <a:rPr lang="en-US" altLang="zh-CN" sz="2400">
                <a:solidFill>
                  <a:srgbClr val="0000FF"/>
                </a:solidFill>
                <a:latin typeface="华文新魏" panose="02010800040101010101" pitchFamily="2" charset="-122"/>
                <a:ea typeface="华文新魏" panose="02010800040101010101" pitchFamily="2" charset="-122"/>
              </a:rPr>
              <a:t>U</a:t>
            </a:r>
            <a:r>
              <a:rPr lang="en-US" altLang="zh-CN" sz="2400" baseline="-25000">
                <a:solidFill>
                  <a:srgbClr val="0000FF"/>
                </a:solidFill>
                <a:latin typeface="华文新魏" panose="02010800040101010101" pitchFamily="2" charset="-122"/>
                <a:ea typeface="华文新魏" panose="02010800040101010101" pitchFamily="2" charset="-122"/>
              </a:rPr>
              <a:t>0C</a:t>
            </a:r>
            <a:r>
              <a:rPr lang="zh-CN" altLang="en-US" sz="2400">
                <a:solidFill>
                  <a:srgbClr val="0000FF"/>
                </a:solidFill>
                <a:latin typeface="华文新魏" panose="02010800040101010101" pitchFamily="2" charset="-122"/>
                <a:ea typeface="华文新魏" panose="02010800040101010101" pitchFamily="2" charset="-122"/>
              </a:rPr>
              <a:t>，电阻为该网络中所有独立源为零时的入端等效电阻</a:t>
            </a:r>
            <a:r>
              <a:rPr lang="en-US" altLang="zh-CN" sz="2400">
                <a:solidFill>
                  <a:srgbClr val="0000FF"/>
                </a:solidFill>
                <a:latin typeface="华文新魏" panose="02010800040101010101" pitchFamily="2" charset="-122"/>
                <a:ea typeface="华文新魏" panose="02010800040101010101" pitchFamily="2" charset="-122"/>
              </a:rPr>
              <a:t>R</a:t>
            </a:r>
            <a:r>
              <a:rPr lang="en-US" altLang="zh-CN" sz="2400" baseline="-25000">
                <a:solidFill>
                  <a:srgbClr val="0000FF"/>
                </a:solidFill>
                <a:latin typeface="华文新魏" panose="02010800040101010101" pitchFamily="2" charset="-122"/>
                <a:ea typeface="华文新魏" panose="02010800040101010101" pitchFamily="2" charset="-122"/>
              </a:rPr>
              <a:t>i</a:t>
            </a:r>
            <a:r>
              <a:rPr lang="en-US" altLang="zh-CN" sz="2400">
                <a:solidFill>
                  <a:srgbClr val="0000FF"/>
                </a:solidFill>
                <a:latin typeface="华文新魏" panose="02010800040101010101" pitchFamily="2" charset="-122"/>
                <a:ea typeface="华文新魏" panose="02010800040101010101" pitchFamily="2" charset="-122"/>
              </a:rPr>
              <a:t>.</a:t>
            </a:r>
          </a:p>
          <a:p>
            <a:pPr eaLnBrk="1" hangingPunct="1"/>
            <a:r>
              <a:rPr lang="en-US" altLang="zh-CN" sz="2400">
                <a:solidFill>
                  <a:srgbClr val="0000FF"/>
                </a:solidFill>
                <a:latin typeface="华文新魏" panose="02010800040101010101" pitchFamily="2" charset="-122"/>
                <a:ea typeface="华文新魏" panose="02010800040101010101" pitchFamily="2" charset="-122"/>
              </a:rPr>
              <a:t>       </a:t>
            </a:r>
            <a:r>
              <a:rPr lang="zh-CN" altLang="en-US" sz="2400">
                <a:solidFill>
                  <a:srgbClr val="0000FF"/>
                </a:solidFill>
                <a:latin typeface="华文新魏" panose="02010800040101010101" pitchFamily="2" charset="-122"/>
                <a:ea typeface="华文新魏" panose="02010800040101010101" pitchFamily="2" charset="-122"/>
              </a:rPr>
              <a:t>图 </a:t>
            </a:r>
            <a:r>
              <a:rPr lang="en-US" altLang="zh-CN" sz="2400">
                <a:solidFill>
                  <a:srgbClr val="0000FF"/>
                </a:solidFill>
                <a:latin typeface="华文新魏" panose="02010800040101010101" pitchFamily="2" charset="-122"/>
                <a:ea typeface="华文新魏" panose="02010800040101010101" pitchFamily="2" charset="-122"/>
              </a:rPr>
              <a:t>2.3.3 </a:t>
            </a:r>
            <a:r>
              <a:rPr lang="zh-CN" altLang="en-US" sz="2400">
                <a:solidFill>
                  <a:srgbClr val="0000FF"/>
                </a:solidFill>
                <a:latin typeface="华文新魏" panose="02010800040101010101" pitchFamily="2" charset="-122"/>
                <a:ea typeface="华文新魏" panose="02010800040101010101" pitchFamily="2" charset="-122"/>
              </a:rPr>
              <a:t>戴维南定理说明图</a:t>
            </a:r>
          </a:p>
          <a:p>
            <a:pPr eaLnBrk="1" hangingPunct="1"/>
            <a:endParaRPr lang="zh-CN" altLang="en-US" sz="2400">
              <a:solidFill>
                <a:srgbClr val="0000FF"/>
              </a:solidFill>
              <a:latin typeface="华文新魏" panose="02010800040101010101" pitchFamily="2" charset="-122"/>
              <a:ea typeface="华文新魏" panose="02010800040101010101" pitchFamily="2" charset="-122"/>
            </a:endParaRPr>
          </a:p>
          <a:p>
            <a:pPr eaLnBrk="1" hangingPunct="1"/>
            <a:endParaRPr lang="zh-CN" altLang="en-US" sz="2400">
              <a:solidFill>
                <a:srgbClr val="0000FF"/>
              </a:solidFill>
              <a:latin typeface="华文新魏" panose="02010800040101010101" pitchFamily="2" charset="-122"/>
              <a:ea typeface="华文新魏" panose="02010800040101010101" pitchFamily="2" charset="-122"/>
            </a:endParaRPr>
          </a:p>
          <a:p>
            <a:pPr eaLnBrk="1" hangingPunct="1"/>
            <a:endParaRPr lang="zh-CN" altLang="en-US" sz="2400">
              <a:solidFill>
                <a:srgbClr val="0000FF"/>
              </a:solidFill>
              <a:latin typeface="华文新魏" panose="02010800040101010101" pitchFamily="2" charset="-122"/>
              <a:ea typeface="华文新魏" panose="02010800040101010101" pitchFamily="2" charset="-122"/>
            </a:endParaRPr>
          </a:p>
          <a:p>
            <a:pPr eaLnBrk="1" hangingPunct="1"/>
            <a:endParaRPr lang="zh-CN" altLang="en-US" sz="2400">
              <a:solidFill>
                <a:srgbClr val="0000FF"/>
              </a:solidFill>
              <a:latin typeface="华文新魏" panose="02010800040101010101" pitchFamily="2" charset="-122"/>
              <a:ea typeface="华文新魏" panose="02010800040101010101" pitchFamily="2" charset="-122"/>
            </a:endParaRPr>
          </a:p>
          <a:p>
            <a:pPr eaLnBrk="1" hangingPunct="1"/>
            <a:r>
              <a:rPr lang="zh-CN" altLang="en-US" sz="2400">
                <a:solidFill>
                  <a:srgbClr val="0000FF"/>
                </a:solidFill>
                <a:latin typeface="华文新魏" panose="02010800040101010101" pitchFamily="2" charset="-122"/>
                <a:ea typeface="华文新魏" panose="02010800040101010101" pitchFamily="2" charset="-122"/>
              </a:rPr>
              <a:t>   线性有源一端口网络的开路电压</a:t>
            </a:r>
            <a:r>
              <a:rPr lang="en-US" altLang="zh-CN" sz="2400">
                <a:solidFill>
                  <a:srgbClr val="0000FF"/>
                </a:solidFill>
                <a:latin typeface="华文新魏" panose="02010800040101010101" pitchFamily="2" charset="-122"/>
                <a:ea typeface="华文新魏" panose="02010800040101010101" pitchFamily="2" charset="-122"/>
              </a:rPr>
              <a:t>U0c</a:t>
            </a:r>
            <a:r>
              <a:rPr lang="zh-CN" altLang="en-US" sz="2400">
                <a:solidFill>
                  <a:srgbClr val="0000FF"/>
                </a:solidFill>
                <a:latin typeface="华文新魏" panose="02010800040101010101" pitchFamily="2" charset="-122"/>
                <a:ea typeface="华文新魏" panose="02010800040101010101" pitchFamily="2" charset="-122"/>
              </a:rPr>
              <a:t>可用高内阻的万用表直接进行测量，入端电阻</a:t>
            </a:r>
            <a:r>
              <a:rPr lang="en-US" altLang="zh-CN" sz="2400">
                <a:solidFill>
                  <a:srgbClr val="0000FF"/>
                </a:solidFill>
                <a:latin typeface="华文新魏" panose="02010800040101010101" pitchFamily="2" charset="-122"/>
                <a:ea typeface="华文新魏" panose="02010800040101010101" pitchFamily="2" charset="-122"/>
              </a:rPr>
              <a:t>Ri</a:t>
            </a:r>
            <a:r>
              <a:rPr lang="zh-CN" altLang="en-US" sz="2400">
                <a:solidFill>
                  <a:srgbClr val="0000FF"/>
                </a:solidFill>
                <a:latin typeface="华文新魏" panose="02010800040101010101" pitchFamily="2" charset="-122"/>
                <a:ea typeface="华文新魏" panose="02010800040101010101" pitchFamily="2" charset="-122"/>
              </a:rPr>
              <a:t>的测量方法则有多种。</a:t>
            </a:r>
          </a:p>
        </p:txBody>
      </p:sp>
      <p:sp>
        <p:nvSpPr>
          <p:cNvPr id="47107" name="Rectangle 3">
            <a:extLst>
              <a:ext uri="{FF2B5EF4-FFF2-40B4-BE49-F238E27FC236}">
                <a16:creationId xmlns:a16="http://schemas.microsoft.com/office/drawing/2014/main" id="{87426489-D502-F795-28A1-4F18F6E9F4A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graphicFrame>
        <p:nvGraphicFramePr>
          <p:cNvPr id="47108" name="Object 4">
            <a:extLst>
              <a:ext uri="{FF2B5EF4-FFF2-40B4-BE49-F238E27FC236}">
                <a16:creationId xmlns:a16="http://schemas.microsoft.com/office/drawing/2014/main" id="{8188EB70-8A71-DEF1-FD82-A0099167264F}"/>
              </a:ext>
            </a:extLst>
          </p:cNvPr>
          <p:cNvGraphicFramePr>
            <a:graphicFrameLocks/>
          </p:cNvGraphicFramePr>
          <p:nvPr/>
        </p:nvGraphicFramePr>
        <p:xfrm>
          <a:off x="1835150" y="3284538"/>
          <a:ext cx="4897438" cy="2106612"/>
        </p:xfrm>
        <a:graphic>
          <a:graphicData uri="http://schemas.openxmlformats.org/presentationml/2006/ole">
            <mc:AlternateContent xmlns:mc="http://schemas.openxmlformats.org/markup-compatibility/2006">
              <mc:Choice xmlns:v="urn:schemas-microsoft-com:vml" Requires="v">
                <p:oleObj r:id="rId2" imgW="2730500" imgH="1295400" progId="Visio.Drawing.11">
                  <p:embed/>
                </p:oleObj>
              </mc:Choice>
              <mc:Fallback>
                <p:oleObj r:id="rId2" imgW="2730500" imgH="1295400" progId="Visio.Drawing.11">
                  <p:embed/>
                  <p:pic>
                    <p:nvPicPr>
                      <p:cNvPr id="0" name="Object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284538"/>
                        <a:ext cx="4897438" cy="210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7">
            <a:extLst>
              <a:ext uri="{FF2B5EF4-FFF2-40B4-BE49-F238E27FC236}">
                <a16:creationId xmlns:a16="http://schemas.microsoft.com/office/drawing/2014/main" id="{4D3F171D-6108-BB39-8723-74004E1DA409}"/>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827088" y="1268413"/>
            <a:ext cx="3167062" cy="2454275"/>
          </a:xfrm>
        </p:spPr>
      </p:pic>
      <p:pic>
        <p:nvPicPr>
          <p:cNvPr id="48131" name="图片 93186">
            <a:extLst>
              <a:ext uri="{FF2B5EF4-FFF2-40B4-BE49-F238E27FC236}">
                <a16:creationId xmlns:a16="http://schemas.microsoft.com/office/drawing/2014/main" id="{65DC61F5-26B3-5250-EF4B-152D5217B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052513"/>
            <a:ext cx="3455987"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图片 93187">
            <a:extLst>
              <a:ext uri="{FF2B5EF4-FFF2-40B4-BE49-F238E27FC236}">
                <a16:creationId xmlns:a16="http://schemas.microsoft.com/office/drawing/2014/main" id="{71903994-0C54-FBFD-1513-1DC0C45B6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573463"/>
            <a:ext cx="20955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2153986-1E43-F40C-908A-10AA3CCD6DA2}"/>
              </a:ext>
            </a:extLst>
          </p:cNvPr>
          <p:cNvSpPr>
            <a:spLocks noGrp="1" noChangeArrowheads="1"/>
          </p:cNvSpPr>
          <p:nvPr>
            <p:ph type="title"/>
          </p:nvPr>
        </p:nvSpPr>
        <p:spPr>
          <a:xfrm>
            <a:off x="1331913" y="188913"/>
            <a:ext cx="7812087" cy="792162"/>
          </a:xfrm>
        </p:spPr>
        <p:txBody>
          <a:bodyPr/>
          <a:lstStyle/>
          <a:p>
            <a:pPr eaLnBrk="1" hangingPunct="1"/>
            <a:r>
              <a:rPr lang="zh-CN" altLang="en-US" sz="3600">
                <a:solidFill>
                  <a:srgbClr val="0000FF"/>
                </a:solidFill>
              </a:rPr>
              <a:t>一、</a:t>
            </a:r>
            <a:r>
              <a:rPr lang="zh-CN" altLang="en-US" sz="3600" b="1">
                <a:solidFill>
                  <a:srgbClr val="0000FF"/>
                </a:solidFill>
              </a:rPr>
              <a:t> 电子技术基础实验的目的和意义</a:t>
            </a:r>
          </a:p>
        </p:txBody>
      </p:sp>
      <p:sp>
        <p:nvSpPr>
          <p:cNvPr id="8195" name="Rectangle 3">
            <a:extLst>
              <a:ext uri="{FF2B5EF4-FFF2-40B4-BE49-F238E27FC236}">
                <a16:creationId xmlns:a16="http://schemas.microsoft.com/office/drawing/2014/main" id="{0DB05286-473D-FFC2-D72D-F775202A8F03}"/>
              </a:ext>
            </a:extLst>
          </p:cNvPr>
          <p:cNvSpPr>
            <a:spLocks noGrp="1" noChangeArrowheads="1"/>
          </p:cNvSpPr>
          <p:nvPr>
            <p:ph idx="1"/>
          </p:nvPr>
        </p:nvSpPr>
        <p:spPr>
          <a:xfrm>
            <a:off x="566738" y="1484313"/>
            <a:ext cx="8001000" cy="5040312"/>
          </a:xfrm>
        </p:spPr>
        <p:txBody>
          <a:bodyPr/>
          <a:lstStyle/>
          <a:p>
            <a:pPr eaLnBrk="1" hangingPunct="1">
              <a:buFont typeface="Wingdings" panose="05000000000000000000" pitchFamily="2" charset="2"/>
              <a:buNone/>
            </a:pPr>
            <a:r>
              <a:rPr lang="en-US" altLang="zh-CN" sz="3300" b="1">
                <a:solidFill>
                  <a:schemeClr val="folHlink"/>
                </a:solidFill>
                <a:latin typeface="仿宋_GB2312" pitchFamily="49" charset="-122"/>
                <a:ea typeface="仿宋_GB2312" pitchFamily="49" charset="-122"/>
              </a:rPr>
              <a:t>1</a:t>
            </a:r>
            <a:r>
              <a:rPr lang="zh-CN" altLang="en-US" sz="3300" b="1">
                <a:solidFill>
                  <a:schemeClr val="folHlink"/>
                </a:solidFill>
                <a:latin typeface="仿宋_GB2312" pitchFamily="49" charset="-122"/>
                <a:ea typeface="仿宋_GB2312" pitchFamily="49" charset="-122"/>
              </a:rPr>
              <a:t>、电子技术基础实验是一门实践性很强的课程，它的任务是使学生获得电子技术方面的</a:t>
            </a:r>
            <a:r>
              <a:rPr lang="zh-CN" altLang="en-US" sz="3300" b="1">
                <a:solidFill>
                  <a:srgbClr val="FF3300"/>
                </a:solidFill>
                <a:latin typeface="仿宋_GB2312" pitchFamily="49" charset="-122"/>
                <a:ea typeface="仿宋_GB2312" pitchFamily="49" charset="-122"/>
              </a:rPr>
              <a:t>基本理论、基本知识和基本技能，培养学生分析问题和解决问题的能力</a:t>
            </a:r>
            <a:r>
              <a:rPr lang="zh-CN" altLang="en-US" sz="3300" b="1">
                <a:solidFill>
                  <a:schemeClr val="folHlink"/>
                </a:solidFill>
                <a:latin typeface="仿宋_GB2312" pitchFamily="49" charset="-122"/>
                <a:ea typeface="仿宋_GB2312" pitchFamily="49" charset="-122"/>
              </a:rPr>
              <a:t>。</a:t>
            </a:r>
          </a:p>
          <a:p>
            <a:pPr eaLnBrk="1" hangingPunct="1">
              <a:buFont typeface="Wingdings" panose="05000000000000000000" pitchFamily="2" charset="2"/>
              <a:buNone/>
            </a:pPr>
            <a:r>
              <a:rPr lang="en-US" altLang="zh-CN" sz="3300" b="1">
                <a:solidFill>
                  <a:schemeClr val="folHlink"/>
                </a:solidFill>
                <a:latin typeface="仿宋_GB2312" pitchFamily="49" charset="-122"/>
                <a:ea typeface="仿宋_GB2312" pitchFamily="49" charset="-122"/>
              </a:rPr>
              <a:t>2</a:t>
            </a:r>
            <a:r>
              <a:rPr lang="zh-CN" altLang="en-US" sz="3300" b="1">
                <a:solidFill>
                  <a:schemeClr val="folHlink"/>
                </a:solidFill>
                <a:latin typeface="仿宋_GB2312" pitchFamily="49" charset="-122"/>
                <a:ea typeface="仿宋_GB2312" pitchFamily="49" charset="-122"/>
              </a:rPr>
              <a:t>、电子技术基础实验培养学生对电路进行调试、分析，排除电路故障；还养成勤奋、进取、严肃认真、理论联系实际的作风和为科学事业奋斗到底的精神。</a:t>
            </a:r>
          </a:p>
          <a:p>
            <a:pPr eaLnBrk="1" hangingPunct="1">
              <a:buFont typeface="Wingdings" panose="05000000000000000000" pitchFamily="2" charset="2"/>
              <a:buNone/>
            </a:pPr>
            <a:endParaRPr lang="en-US" altLang="zh-CN" sz="3300" b="1">
              <a:solidFill>
                <a:schemeClr val="folHlink"/>
              </a:solidFill>
              <a:latin typeface="仿宋_GB2312" pitchFamily="49" charset="-122"/>
              <a:ea typeface="仿宋_GB2312"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6A656B1-2B29-DF50-5CB4-3DFB83DE130C}"/>
              </a:ext>
            </a:extLst>
          </p:cNvPr>
          <p:cNvSpPr>
            <a:spLocks noGrp="1" noChangeArrowheads="1"/>
          </p:cNvSpPr>
          <p:nvPr>
            <p:ph type="title"/>
          </p:nvPr>
        </p:nvSpPr>
        <p:spPr>
          <a:xfrm>
            <a:off x="395288" y="333375"/>
            <a:ext cx="8243887" cy="725488"/>
          </a:xfrm>
        </p:spPr>
        <p:txBody>
          <a:bodyPr/>
          <a:lstStyle/>
          <a:p>
            <a:pPr eaLnBrk="1" hangingPunct="1">
              <a:buFontTx/>
              <a:buChar char="•"/>
            </a:pPr>
            <a:r>
              <a:rPr lang="zh-CN" altLang="en-US" sz="2500">
                <a:solidFill>
                  <a:schemeClr val="accent2"/>
                </a:solidFill>
                <a:latin typeface="黑体" panose="02010609060101010101" pitchFamily="49" charset="-122"/>
                <a:ea typeface="黑体" panose="02010609060101010101" pitchFamily="49" charset="-122"/>
              </a:rPr>
              <a:t>　   输入端电阻</a:t>
            </a:r>
            <a:r>
              <a:rPr lang="en-US" altLang="zh-CN" sz="2500">
                <a:solidFill>
                  <a:schemeClr val="accent2"/>
                </a:solidFill>
                <a:latin typeface="黑体" panose="02010609060101010101" pitchFamily="49" charset="-122"/>
                <a:ea typeface="黑体" panose="02010609060101010101" pitchFamily="49" charset="-122"/>
              </a:rPr>
              <a:t>R</a:t>
            </a:r>
            <a:r>
              <a:rPr lang="en-US" altLang="zh-CN" sz="2500" baseline="-25000">
                <a:solidFill>
                  <a:schemeClr val="accent2"/>
                </a:solidFill>
                <a:latin typeface="黑体" panose="02010609060101010101" pitchFamily="49" charset="-122"/>
                <a:ea typeface="黑体" panose="02010609060101010101" pitchFamily="49" charset="-122"/>
              </a:rPr>
              <a:t>i</a:t>
            </a:r>
            <a:r>
              <a:rPr lang="zh-CN" altLang="en-US" sz="2500">
                <a:solidFill>
                  <a:schemeClr val="accent2"/>
                </a:solidFill>
                <a:latin typeface="黑体" panose="02010609060101010101" pitchFamily="49" charset="-122"/>
                <a:ea typeface="黑体" panose="02010609060101010101" pitchFamily="49" charset="-122"/>
              </a:rPr>
              <a:t>的测量方法</a:t>
            </a:r>
            <a:r>
              <a:rPr lang="zh-CN" altLang="en-US"/>
              <a:t> </a:t>
            </a:r>
          </a:p>
        </p:txBody>
      </p:sp>
      <p:sp>
        <p:nvSpPr>
          <p:cNvPr id="49155" name="Rectangle 3">
            <a:extLst>
              <a:ext uri="{FF2B5EF4-FFF2-40B4-BE49-F238E27FC236}">
                <a16:creationId xmlns:a16="http://schemas.microsoft.com/office/drawing/2014/main" id="{7D4FFC6E-F573-B75A-553E-9A2D052DB03D}"/>
              </a:ext>
            </a:extLst>
          </p:cNvPr>
          <p:cNvSpPr>
            <a:spLocks noGrp="1" noChangeArrowheads="1"/>
          </p:cNvSpPr>
          <p:nvPr>
            <p:ph idx="1"/>
          </p:nvPr>
        </p:nvSpPr>
        <p:spPr>
          <a:xfrm>
            <a:off x="468313" y="1700213"/>
            <a:ext cx="8229600" cy="4930775"/>
          </a:xfrm>
        </p:spPr>
        <p:txBody>
          <a:bodyPr/>
          <a:lstStyle/>
          <a:p>
            <a:pPr marL="609600" indent="-609600" eaLnBrk="1" hangingPunct="1">
              <a:lnSpc>
                <a:spcPct val="80000"/>
              </a:lnSpc>
              <a:buFont typeface="Wingdings" panose="05000000000000000000" pitchFamily="2" charset="2"/>
              <a:buNone/>
            </a:pPr>
            <a:r>
              <a:rPr lang="en-US" altLang="zh-CN" sz="1900"/>
              <a:t>    </a:t>
            </a:r>
            <a:r>
              <a:rPr lang="en-US" altLang="zh-CN" sz="2100">
                <a:solidFill>
                  <a:srgbClr val="0000FF"/>
                </a:solidFill>
                <a:latin typeface="华文新魏" panose="02010800040101010101" pitchFamily="2" charset="-122"/>
                <a:ea typeface="华文新魏" panose="02010800040101010101" pitchFamily="2" charset="-122"/>
              </a:rPr>
              <a:t>⑴</a:t>
            </a:r>
            <a:r>
              <a:rPr lang="zh-CN" altLang="en-US" sz="2100">
                <a:solidFill>
                  <a:srgbClr val="0000FF"/>
                </a:solidFill>
                <a:latin typeface="Times New Roman" panose="02020603050405020304" pitchFamily="18" charset="0"/>
                <a:ea typeface="华文新魏" panose="02010800040101010101" pitchFamily="2" charset="-122"/>
              </a:rPr>
              <a:t>简单的方法是直接测出线性有源一端口网络的开路电压</a:t>
            </a:r>
            <a:r>
              <a:rPr lang="en-US" altLang="zh-CN" sz="2100">
                <a:solidFill>
                  <a:srgbClr val="0000FF"/>
                </a:solidFill>
                <a:latin typeface="宋体" panose="02010600030101010101" pitchFamily="2" charset="-122"/>
              </a:rPr>
              <a:t>U</a:t>
            </a:r>
            <a:r>
              <a:rPr lang="en-US" altLang="zh-CN" sz="2100" baseline="-25000">
                <a:solidFill>
                  <a:srgbClr val="0000FF"/>
                </a:solidFill>
                <a:latin typeface="宋体" panose="02010600030101010101" pitchFamily="2" charset="-122"/>
              </a:rPr>
              <a:t>0C</a:t>
            </a:r>
            <a:r>
              <a:rPr lang="zh-CN" altLang="en-US" sz="2100">
                <a:solidFill>
                  <a:srgbClr val="0000FF"/>
                </a:solidFill>
                <a:latin typeface="Times New Roman" panose="02020603050405020304" pitchFamily="18" charset="0"/>
                <a:ea typeface="华文新魏" panose="02010800040101010101" pitchFamily="2" charset="-122"/>
              </a:rPr>
              <a:t>及短电流</a:t>
            </a:r>
            <a:r>
              <a:rPr lang="en-US" altLang="zh-CN" sz="2100">
                <a:solidFill>
                  <a:srgbClr val="0000FF"/>
                </a:solidFill>
                <a:latin typeface="宋体" panose="02010600030101010101" pitchFamily="2" charset="-122"/>
              </a:rPr>
              <a:t>I</a:t>
            </a:r>
            <a:r>
              <a:rPr lang="en-US" altLang="zh-CN" sz="2100" baseline="-25000">
                <a:solidFill>
                  <a:srgbClr val="0000FF"/>
                </a:solidFill>
                <a:latin typeface="宋体" panose="02010600030101010101" pitchFamily="2" charset="-122"/>
              </a:rPr>
              <a:t>SC</a:t>
            </a:r>
            <a:r>
              <a:rPr lang="zh-CN" altLang="en-US" sz="2100">
                <a:solidFill>
                  <a:srgbClr val="0000FF"/>
                </a:solidFill>
                <a:latin typeface="Times New Roman" panose="02020603050405020304" pitchFamily="18" charset="0"/>
                <a:ea typeface="华文新魏" panose="02010800040101010101" pitchFamily="2" charset="-122"/>
              </a:rPr>
              <a:t>，即可算出</a:t>
            </a:r>
          </a:p>
          <a:p>
            <a:pPr marL="609600" indent="-609600" eaLnBrk="1" hangingPunct="1">
              <a:lnSpc>
                <a:spcPct val="80000"/>
              </a:lnSpc>
              <a:buFont typeface="Wingdings" panose="05000000000000000000" pitchFamily="2" charset="2"/>
              <a:buNone/>
            </a:pPr>
            <a:endParaRPr lang="zh-CN" altLang="en-US" sz="2100">
              <a:solidFill>
                <a:srgbClr val="0000FF"/>
              </a:solidFill>
              <a:latin typeface="华文新魏" panose="02010800040101010101" pitchFamily="2" charset="-122"/>
              <a:ea typeface="华文新魏" panose="02010800040101010101" pitchFamily="2" charset="-122"/>
            </a:endParaRPr>
          </a:p>
          <a:p>
            <a:pPr marL="609600" indent="-609600" eaLnBrk="1" hangingPunct="1">
              <a:lnSpc>
                <a:spcPct val="80000"/>
              </a:lnSpc>
            </a:pPr>
            <a:endParaRPr lang="zh-CN" altLang="en-US" sz="2100">
              <a:solidFill>
                <a:srgbClr val="0000FF"/>
              </a:solidFill>
              <a:latin typeface="华文新魏" panose="02010800040101010101" pitchFamily="2" charset="-122"/>
              <a:ea typeface="华文新魏" panose="02010800040101010101" pitchFamily="2" charset="-122"/>
            </a:endParaRPr>
          </a:p>
          <a:p>
            <a:pPr marL="609600" indent="-609600" eaLnBrk="1" hangingPunct="1">
              <a:lnSpc>
                <a:spcPct val="80000"/>
              </a:lnSpc>
            </a:pPr>
            <a:r>
              <a:rPr lang="zh-CN" altLang="en-US" sz="2100">
                <a:solidFill>
                  <a:srgbClr val="0000FF"/>
                </a:solidFill>
                <a:latin typeface="华文新魏" panose="02010800040101010101" pitchFamily="2" charset="-122"/>
                <a:ea typeface="华文新魏" panose="02010800040101010101" pitchFamily="2" charset="-122"/>
              </a:rPr>
              <a:t>需注意，为了减少测量的误差，应尽可能选用高内阻的电压表和低内阻的电流表。</a:t>
            </a:r>
          </a:p>
          <a:p>
            <a:pPr marL="609600" indent="-609600" eaLnBrk="1" hangingPunct="1">
              <a:lnSpc>
                <a:spcPct val="80000"/>
              </a:lnSpc>
              <a:buFont typeface="Wingdings" panose="05000000000000000000" pitchFamily="2" charset="2"/>
              <a:buNone/>
            </a:pPr>
            <a:r>
              <a:rPr lang="zh-CN" altLang="en-US" sz="2100">
                <a:solidFill>
                  <a:srgbClr val="0000FF"/>
                </a:solidFill>
                <a:latin typeface="华文新魏" panose="02010800040101010101" pitchFamily="2" charset="-122"/>
                <a:ea typeface="华文新魏" panose="02010800040101010101" pitchFamily="2" charset="-122"/>
              </a:rPr>
              <a:t>    ⑵ 若网络输出电压较高，内阻很小，不宜短路，可测出开路电压</a:t>
            </a:r>
            <a:r>
              <a:rPr lang="en-US" altLang="zh-CN" sz="2100">
                <a:solidFill>
                  <a:srgbClr val="0000FF"/>
                </a:solidFill>
                <a:latin typeface="宋体" panose="02010600030101010101" pitchFamily="2" charset="-122"/>
              </a:rPr>
              <a:t>Uoc</a:t>
            </a:r>
            <a:r>
              <a:rPr lang="zh-CN" altLang="en-US" sz="2100">
                <a:solidFill>
                  <a:srgbClr val="0000FF"/>
                </a:solidFill>
                <a:latin typeface="华文新魏" panose="02010800040101010101" pitchFamily="2" charset="-122"/>
                <a:ea typeface="华文新魏" panose="02010800040101010101" pitchFamily="2" charset="-122"/>
              </a:rPr>
              <a:t>后在端口处接上负载电</a:t>
            </a:r>
            <a:r>
              <a:rPr lang="en-US" altLang="zh-CN" sz="2100">
                <a:solidFill>
                  <a:srgbClr val="0000FF"/>
                </a:solidFill>
                <a:latin typeface="宋体" panose="02010600030101010101" pitchFamily="2" charset="-122"/>
              </a:rPr>
              <a:t>R</a:t>
            </a:r>
            <a:r>
              <a:rPr lang="en-US" altLang="zh-CN" sz="2100" baseline="-25000">
                <a:solidFill>
                  <a:srgbClr val="0000FF"/>
                </a:solidFill>
                <a:latin typeface="宋体" panose="02010600030101010101" pitchFamily="2" charset="-122"/>
              </a:rPr>
              <a:t>L</a:t>
            </a:r>
            <a:r>
              <a:rPr lang="zh-CN" altLang="en-US" sz="2100">
                <a:solidFill>
                  <a:srgbClr val="0000FF"/>
                </a:solidFill>
                <a:latin typeface="华文新魏" panose="02010800040101010101" pitchFamily="2" charset="-122"/>
                <a:ea typeface="华文新魏" panose="02010800040101010101" pitchFamily="2" charset="-122"/>
              </a:rPr>
              <a:t>，然后测出负载电阻的端电压</a:t>
            </a:r>
            <a:r>
              <a:rPr lang="en-US" altLang="zh-CN" sz="2100">
                <a:solidFill>
                  <a:srgbClr val="0000FF"/>
                </a:solidFill>
                <a:latin typeface="华文新魏" panose="02010800040101010101" pitchFamily="2" charset="-122"/>
                <a:ea typeface="华文新魏" panose="02010800040101010101" pitchFamily="2" charset="-122"/>
              </a:rPr>
              <a:t>U</a:t>
            </a:r>
            <a:r>
              <a:rPr lang="zh-CN" altLang="en-US" sz="2100">
                <a:solidFill>
                  <a:srgbClr val="0000FF"/>
                </a:solidFill>
                <a:latin typeface="华文新魏" panose="02010800040101010101" pitchFamily="2" charset="-122"/>
                <a:ea typeface="华文新魏" panose="02010800040101010101" pitchFamily="2" charset="-122"/>
              </a:rPr>
              <a:t>或流过的电流</a:t>
            </a:r>
            <a:r>
              <a:rPr lang="en-US" altLang="zh-CN" sz="2100">
                <a:solidFill>
                  <a:srgbClr val="0000FF"/>
                </a:solidFill>
                <a:latin typeface="华文新魏" panose="02010800040101010101" pitchFamily="2" charset="-122"/>
                <a:ea typeface="华文新魏" panose="02010800040101010101" pitchFamily="2" charset="-122"/>
              </a:rPr>
              <a:t>I</a:t>
            </a:r>
            <a:r>
              <a:rPr lang="zh-CN" altLang="en-US" sz="2100">
                <a:solidFill>
                  <a:srgbClr val="0000FF"/>
                </a:solidFill>
                <a:latin typeface="华文新魏" panose="02010800040101010101" pitchFamily="2" charset="-122"/>
                <a:ea typeface="华文新魏" panose="02010800040101010101" pitchFamily="2" charset="-122"/>
              </a:rPr>
              <a:t>，则有</a:t>
            </a:r>
          </a:p>
          <a:p>
            <a:pPr marL="609600" indent="-609600" eaLnBrk="1" hangingPunct="1">
              <a:lnSpc>
                <a:spcPct val="80000"/>
              </a:lnSpc>
            </a:pPr>
            <a:endParaRPr lang="zh-CN" altLang="en-US" sz="2100">
              <a:solidFill>
                <a:srgbClr val="0000FF"/>
              </a:solidFill>
              <a:latin typeface="华文新魏" panose="02010800040101010101" pitchFamily="2" charset="-122"/>
              <a:ea typeface="华文新魏" panose="02010800040101010101" pitchFamily="2" charset="-122"/>
            </a:endParaRPr>
          </a:p>
          <a:p>
            <a:pPr marL="609600" indent="-609600" eaLnBrk="1" hangingPunct="1">
              <a:lnSpc>
                <a:spcPct val="80000"/>
              </a:lnSpc>
            </a:pPr>
            <a:endParaRPr lang="zh-CN" altLang="en-US" sz="1900">
              <a:solidFill>
                <a:srgbClr val="0000FF"/>
              </a:solidFill>
            </a:endParaRPr>
          </a:p>
          <a:p>
            <a:pPr marL="609600" indent="-609600" eaLnBrk="1" hangingPunct="1">
              <a:lnSpc>
                <a:spcPct val="80000"/>
              </a:lnSpc>
            </a:pPr>
            <a:endParaRPr lang="zh-CN" altLang="en-US" sz="1900">
              <a:solidFill>
                <a:srgbClr val="0000FF"/>
              </a:solidFill>
            </a:endParaRPr>
          </a:p>
          <a:p>
            <a:pPr marL="609600" indent="-609600" eaLnBrk="1" hangingPunct="1">
              <a:lnSpc>
                <a:spcPct val="80000"/>
              </a:lnSpc>
              <a:buFont typeface="Wingdings" panose="05000000000000000000" pitchFamily="2" charset="2"/>
              <a:buNone/>
            </a:pPr>
            <a:r>
              <a:rPr lang="zh-CN" altLang="en-US" sz="1900">
                <a:solidFill>
                  <a:srgbClr val="0000FF"/>
                </a:solidFill>
              </a:rPr>
              <a:t>    </a:t>
            </a:r>
            <a:r>
              <a:rPr lang="zh-CN" altLang="en-US" sz="2100">
                <a:solidFill>
                  <a:srgbClr val="0000FF"/>
                </a:solidFill>
                <a:latin typeface="华文新魏" panose="02010800040101010101" pitchFamily="2" charset="-122"/>
                <a:ea typeface="华文新魏" panose="02010800040101010101" pitchFamily="2" charset="-122"/>
              </a:rPr>
              <a:t>⑶  网络中所有独立电源移去，然后在端口处用伏安法或惠斯通电桥测定其入端电阻</a:t>
            </a:r>
            <a:r>
              <a:rPr lang="en-US" altLang="zh-CN" sz="2100">
                <a:solidFill>
                  <a:srgbClr val="0000FF"/>
                </a:solidFill>
                <a:latin typeface="华文新魏" panose="02010800040101010101" pitchFamily="2" charset="-122"/>
                <a:ea typeface="华文新魏" panose="02010800040101010101" pitchFamily="2" charset="-122"/>
              </a:rPr>
              <a:t>R</a:t>
            </a:r>
            <a:r>
              <a:rPr lang="en-US" altLang="zh-CN" sz="2100" baseline="-25000">
                <a:solidFill>
                  <a:srgbClr val="0000FF"/>
                </a:solidFill>
                <a:latin typeface="华文新魏" panose="02010800040101010101" pitchFamily="2" charset="-122"/>
                <a:ea typeface="华文新魏" panose="02010800040101010101" pitchFamily="2" charset="-122"/>
              </a:rPr>
              <a:t>i</a:t>
            </a:r>
            <a:r>
              <a:rPr lang="zh-CN" altLang="en-US" sz="2100">
                <a:solidFill>
                  <a:srgbClr val="0000FF"/>
                </a:solidFill>
                <a:latin typeface="华文新魏" panose="02010800040101010101" pitchFamily="2" charset="-122"/>
                <a:ea typeface="华文新魏" panose="02010800040101010101" pitchFamily="2" charset="-122"/>
              </a:rPr>
              <a:t>。</a:t>
            </a:r>
          </a:p>
        </p:txBody>
      </p:sp>
      <p:sp>
        <p:nvSpPr>
          <p:cNvPr id="49156" name="Rectangle 4">
            <a:extLst>
              <a:ext uri="{FF2B5EF4-FFF2-40B4-BE49-F238E27FC236}">
                <a16:creationId xmlns:a16="http://schemas.microsoft.com/office/drawing/2014/main" id="{62D08362-B984-D561-7230-644B0982C99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graphicFrame>
        <p:nvGraphicFramePr>
          <p:cNvPr id="49157" name="Object 5">
            <a:extLst>
              <a:ext uri="{FF2B5EF4-FFF2-40B4-BE49-F238E27FC236}">
                <a16:creationId xmlns:a16="http://schemas.microsoft.com/office/drawing/2014/main" id="{693D21CC-9B5C-6F1B-A5F8-E6F0BD3EBC12}"/>
              </a:ext>
            </a:extLst>
          </p:cNvPr>
          <p:cNvGraphicFramePr>
            <a:graphicFrameLocks/>
          </p:cNvGraphicFramePr>
          <p:nvPr/>
        </p:nvGraphicFramePr>
        <p:xfrm>
          <a:off x="3995738" y="1989138"/>
          <a:ext cx="1152525" cy="865187"/>
        </p:xfrm>
        <a:graphic>
          <a:graphicData uri="http://schemas.openxmlformats.org/presentationml/2006/ole">
            <mc:AlternateContent xmlns:mc="http://schemas.openxmlformats.org/markup-compatibility/2006">
              <mc:Choice xmlns:v="urn:schemas-microsoft-com:vml" Requires="v">
                <p:oleObj r:id="rId2" imgW="418918" imgH="317362" progId="Equation.DSMT4">
                  <p:embed/>
                </p:oleObj>
              </mc:Choice>
              <mc:Fallback>
                <p:oleObj r:id="rId2" imgW="418918" imgH="317362" progId="Equation.DSMT4">
                  <p:embed/>
                  <p:pic>
                    <p:nvPicPr>
                      <p:cNvPr id="0" name="Object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989138"/>
                        <a:ext cx="115252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58" name="Rectangle 6">
            <a:extLst>
              <a:ext uri="{FF2B5EF4-FFF2-40B4-BE49-F238E27FC236}">
                <a16:creationId xmlns:a16="http://schemas.microsoft.com/office/drawing/2014/main" id="{DAB56A84-3FDC-3A6E-D3EF-62C182E13111}"/>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graphicFrame>
        <p:nvGraphicFramePr>
          <p:cNvPr id="49159" name="Object 7">
            <a:extLst>
              <a:ext uri="{FF2B5EF4-FFF2-40B4-BE49-F238E27FC236}">
                <a16:creationId xmlns:a16="http://schemas.microsoft.com/office/drawing/2014/main" id="{BE31ADAA-8C69-72B5-E536-22C395A5B814}"/>
              </a:ext>
            </a:extLst>
          </p:cNvPr>
          <p:cNvGraphicFramePr>
            <a:graphicFrameLocks/>
          </p:cNvGraphicFramePr>
          <p:nvPr/>
        </p:nvGraphicFramePr>
        <p:xfrm>
          <a:off x="0" y="0"/>
          <a:ext cx="419100" cy="314325"/>
        </p:xfrm>
        <a:graphic>
          <a:graphicData uri="http://schemas.openxmlformats.org/presentationml/2006/ole">
            <mc:AlternateContent xmlns:mc="http://schemas.openxmlformats.org/markup-compatibility/2006">
              <mc:Choice xmlns:v="urn:schemas-microsoft-com:vml" Requires="v">
                <p:oleObj r:id="rId4" imgW="418918" imgH="317362" progId="Equation.DSMT4">
                  <p:embed/>
                </p:oleObj>
              </mc:Choice>
              <mc:Fallback>
                <p:oleObj r:id="rId4" imgW="418918" imgH="317362" progId="Equation.DSMT4">
                  <p:embed/>
                  <p:pic>
                    <p:nvPicPr>
                      <p:cNvPr id="0" name="Object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91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160" name="Rectangle 8">
            <a:extLst>
              <a:ext uri="{FF2B5EF4-FFF2-40B4-BE49-F238E27FC236}">
                <a16:creationId xmlns:a16="http://schemas.microsoft.com/office/drawing/2014/main" id="{B3016BFF-8A45-27FE-0C9D-ADB58984067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graphicFrame>
        <p:nvGraphicFramePr>
          <p:cNvPr id="49161" name="Object 9">
            <a:extLst>
              <a:ext uri="{FF2B5EF4-FFF2-40B4-BE49-F238E27FC236}">
                <a16:creationId xmlns:a16="http://schemas.microsoft.com/office/drawing/2014/main" id="{CEB719AF-4358-87CE-8568-B2D8AF48506A}"/>
              </a:ext>
            </a:extLst>
          </p:cNvPr>
          <p:cNvGraphicFramePr>
            <a:graphicFrameLocks/>
          </p:cNvGraphicFramePr>
          <p:nvPr/>
        </p:nvGraphicFramePr>
        <p:xfrm>
          <a:off x="3635375" y="4365625"/>
          <a:ext cx="1944688" cy="787400"/>
        </p:xfrm>
        <a:graphic>
          <a:graphicData uri="http://schemas.openxmlformats.org/presentationml/2006/ole">
            <mc:AlternateContent xmlns:mc="http://schemas.openxmlformats.org/markup-compatibility/2006">
              <mc:Choice xmlns:v="urn:schemas-microsoft-com:vml" Requires="v">
                <p:oleObj r:id="rId5" imgW="748975" imgH="304668" progId="Equation.DSMT4">
                  <p:embed/>
                </p:oleObj>
              </mc:Choice>
              <mc:Fallback>
                <p:oleObj r:id="rId5" imgW="748975" imgH="304668" progId="Equation.DSMT4">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4365625"/>
                        <a:ext cx="1944688"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82AF61E-77C0-A748-F44A-CD136D7FED23}"/>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graphicFrame>
        <p:nvGraphicFramePr>
          <p:cNvPr id="50179" name="Object 3">
            <a:extLst>
              <a:ext uri="{FF2B5EF4-FFF2-40B4-BE49-F238E27FC236}">
                <a16:creationId xmlns:a16="http://schemas.microsoft.com/office/drawing/2014/main" id="{7D16EB2A-D0A1-F774-FB86-29C893933757}"/>
              </a:ext>
            </a:extLst>
          </p:cNvPr>
          <p:cNvGraphicFramePr>
            <a:graphicFrameLocks/>
          </p:cNvGraphicFramePr>
          <p:nvPr/>
        </p:nvGraphicFramePr>
        <p:xfrm>
          <a:off x="4356100" y="1916113"/>
          <a:ext cx="5040313" cy="2605087"/>
        </p:xfrm>
        <a:graphic>
          <a:graphicData uri="http://schemas.openxmlformats.org/presentationml/2006/ole">
            <mc:AlternateContent xmlns:mc="http://schemas.openxmlformats.org/markup-compatibility/2006">
              <mc:Choice xmlns:v="urn:schemas-microsoft-com:vml" Requires="v">
                <p:oleObj r:id="rId2" imgW="2872740" imgH="1475740" progId="Visio.Drawing.11">
                  <p:embed/>
                </p:oleObj>
              </mc:Choice>
              <mc:Fallback>
                <p:oleObj r:id="rId2" imgW="2872740" imgH="1475740" progId="Visio.Drawing.11">
                  <p:embed/>
                  <p:pic>
                    <p:nvPicPr>
                      <p:cNvPr id="0" name="Object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916113"/>
                        <a:ext cx="5040313" cy="260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0" name="Rectangle 4">
            <a:extLst>
              <a:ext uri="{FF2B5EF4-FFF2-40B4-BE49-F238E27FC236}">
                <a16:creationId xmlns:a16="http://schemas.microsoft.com/office/drawing/2014/main" id="{048B012F-B70A-BE12-497B-9E3C9CBD5824}"/>
              </a:ext>
            </a:extLst>
          </p:cNvPr>
          <p:cNvSpPr>
            <a:spLocks noChangeArrowheads="1"/>
          </p:cNvSpPr>
          <p:nvPr/>
        </p:nvSpPr>
        <p:spPr bwMode="auto">
          <a:xfrm>
            <a:off x="0" y="2690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p>
        </p:txBody>
      </p:sp>
      <p:sp>
        <p:nvSpPr>
          <p:cNvPr id="50181" name="Text Box 6">
            <a:extLst>
              <a:ext uri="{FF2B5EF4-FFF2-40B4-BE49-F238E27FC236}">
                <a16:creationId xmlns:a16="http://schemas.microsoft.com/office/drawing/2014/main" id="{ECAC3363-552A-A980-D15A-63BA58F89DED}"/>
              </a:ext>
            </a:extLst>
          </p:cNvPr>
          <p:cNvSpPr txBox="1">
            <a:spLocks noChangeArrowheads="1"/>
          </p:cNvSpPr>
          <p:nvPr/>
        </p:nvSpPr>
        <p:spPr bwMode="auto">
          <a:xfrm>
            <a:off x="684213" y="5157788"/>
            <a:ext cx="68405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3600" b="1">
                <a:solidFill>
                  <a:srgbClr val="0000FF"/>
                </a:solidFill>
              </a:rPr>
              <a:t>　　　　　</a:t>
            </a:r>
            <a:r>
              <a:rPr lang="zh-CN" altLang="en-US" sz="3200" b="1">
                <a:solidFill>
                  <a:srgbClr val="0000FF"/>
                </a:solidFill>
              </a:rPr>
              <a:t>图</a:t>
            </a:r>
            <a:r>
              <a:rPr lang="en-US" altLang="zh-CN" sz="3200" b="1">
                <a:solidFill>
                  <a:srgbClr val="0000FF"/>
                </a:solidFill>
              </a:rPr>
              <a:t>2.2.1  </a:t>
            </a:r>
            <a:r>
              <a:rPr lang="zh-CN" altLang="en-US" sz="3200" b="1">
                <a:solidFill>
                  <a:srgbClr val="0000FF"/>
                </a:solidFill>
              </a:rPr>
              <a:t>实验电路</a:t>
            </a:r>
          </a:p>
        </p:txBody>
      </p:sp>
      <p:pic>
        <p:nvPicPr>
          <p:cNvPr id="50182" name="Picture 7">
            <a:extLst>
              <a:ext uri="{FF2B5EF4-FFF2-40B4-BE49-F238E27FC236}">
                <a16:creationId xmlns:a16="http://schemas.microsoft.com/office/drawing/2014/main" id="{395D3460-02DE-9283-FC18-D38A50F72A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41438"/>
            <a:ext cx="4176713"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墨迹 1">
                <a:extLst>
                  <a:ext uri="{FF2B5EF4-FFF2-40B4-BE49-F238E27FC236}">
                    <a16:creationId xmlns:a16="http://schemas.microsoft.com/office/drawing/2014/main" id="{91D6BCDD-47C0-6AE3-3457-C0BC6AD7588E}"/>
                  </a:ext>
                </a:extLst>
              </p14:cNvPr>
              <p14:cNvContentPartPr/>
              <p14:nvPr/>
            </p14:nvContentPartPr>
            <p14:xfrm>
              <a:off x="1526539" y="1419217"/>
              <a:ext cx="312420" cy="45085"/>
            </p14:xfrm>
          </p:contentPart>
        </mc:Choice>
        <mc:Fallback>
          <p:pic>
            <p:nvPicPr>
              <p:cNvPr id="2" name="墨迹 1">
                <a:extLst>
                  <a:ext uri="{FF2B5EF4-FFF2-40B4-BE49-F238E27FC236}">
                    <a16:creationId xmlns:a16="http://schemas.microsoft.com/office/drawing/2014/main" id="{91D6BCDD-47C0-6AE3-3457-C0BC6AD7588E}"/>
                  </a:ext>
                </a:extLst>
              </p:cNvPr>
              <p:cNvPicPr/>
              <p:nvPr/>
            </p:nvPicPr>
            <p:blipFill>
              <a:blip r:embed="rId6"/>
              <a:stretch>
                <a:fillRect/>
              </a:stretch>
            </p:blipFill>
            <p:spPr>
              <a:xfrm>
                <a:off x="1508422" y="1398376"/>
                <a:ext cx="347914" cy="85917"/>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墨迹 2">
                <a:extLst>
                  <a:ext uri="{FF2B5EF4-FFF2-40B4-BE49-F238E27FC236}">
                    <a16:creationId xmlns:a16="http://schemas.microsoft.com/office/drawing/2014/main" id="{66741908-C528-BBC0-B21E-F91A1F83A5E6}"/>
                  </a:ext>
                </a:extLst>
              </p14:cNvPr>
              <p14:cNvContentPartPr/>
              <p14:nvPr/>
            </p14:nvContentPartPr>
            <p14:xfrm>
              <a:off x="1767839" y="1383665"/>
              <a:ext cx="133985" cy="116205"/>
            </p14:xfrm>
          </p:contentPart>
        </mc:Choice>
        <mc:Fallback>
          <p:pic>
            <p:nvPicPr>
              <p:cNvPr id="3" name="墨迹 2">
                <a:extLst>
                  <a:ext uri="{FF2B5EF4-FFF2-40B4-BE49-F238E27FC236}">
                    <a16:creationId xmlns:a16="http://schemas.microsoft.com/office/drawing/2014/main" id="{66741908-C528-BBC0-B21E-F91A1F83A5E6}"/>
                  </a:ext>
                </a:extLst>
              </p:cNvPr>
              <p:cNvPicPr/>
              <p:nvPr/>
            </p:nvPicPr>
            <p:blipFill>
              <a:blip r:embed="rId8"/>
              <a:stretch>
                <a:fillRect/>
              </a:stretch>
            </p:blipFill>
            <p:spPr>
              <a:xfrm>
                <a:off x="1749135" y="1364748"/>
                <a:ext cx="170630" cy="15326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墨迹 3">
                <a:extLst>
                  <a:ext uri="{FF2B5EF4-FFF2-40B4-BE49-F238E27FC236}">
                    <a16:creationId xmlns:a16="http://schemas.microsoft.com/office/drawing/2014/main" id="{2F4DEF63-AEB3-1A5E-4E5B-0032DF6AF3AD}"/>
                  </a:ext>
                </a:extLst>
              </p14:cNvPr>
              <p14:cNvContentPartPr/>
              <p14:nvPr/>
            </p14:nvContentPartPr>
            <p14:xfrm>
              <a:off x="1616067" y="1741170"/>
              <a:ext cx="80010" cy="360"/>
            </p14:xfrm>
          </p:contentPart>
        </mc:Choice>
        <mc:Fallback>
          <p:pic>
            <p:nvPicPr>
              <p:cNvPr id="4" name="墨迹 3">
                <a:extLst>
                  <a:ext uri="{FF2B5EF4-FFF2-40B4-BE49-F238E27FC236}">
                    <a16:creationId xmlns:a16="http://schemas.microsoft.com/office/drawing/2014/main" id="{2F4DEF63-AEB3-1A5E-4E5B-0032DF6AF3AD}"/>
                  </a:ext>
                </a:extLst>
              </p:cNvPr>
              <p:cNvPicPr/>
              <p:nvPr/>
            </p:nvPicPr>
            <p:blipFill>
              <a:blip r:embed="rId10"/>
              <a:stretch>
                <a:fillRect/>
              </a:stretch>
            </p:blipFill>
            <p:spPr>
              <a:xfrm>
                <a:off x="1596659" y="1723530"/>
                <a:ext cx="118035"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墨迹 4">
                <a:extLst>
                  <a:ext uri="{FF2B5EF4-FFF2-40B4-BE49-F238E27FC236}">
                    <a16:creationId xmlns:a16="http://schemas.microsoft.com/office/drawing/2014/main" id="{DCD47D6B-DBA1-F6A6-FE96-8EC0A417F92A}"/>
                  </a:ext>
                </a:extLst>
              </p14:cNvPr>
              <p14:cNvContentPartPr/>
              <p14:nvPr/>
            </p14:nvContentPartPr>
            <p14:xfrm>
              <a:off x="1651635" y="1741170"/>
              <a:ext cx="17780" cy="151765"/>
            </p14:xfrm>
          </p:contentPart>
        </mc:Choice>
        <mc:Fallback>
          <p:pic>
            <p:nvPicPr>
              <p:cNvPr id="5" name="墨迹 4">
                <a:extLst>
                  <a:ext uri="{FF2B5EF4-FFF2-40B4-BE49-F238E27FC236}">
                    <a16:creationId xmlns:a16="http://schemas.microsoft.com/office/drawing/2014/main" id="{DCD47D6B-DBA1-F6A6-FE96-8EC0A417F92A}"/>
                  </a:ext>
                </a:extLst>
              </p:cNvPr>
              <p:cNvPicPr/>
              <p:nvPr/>
            </p:nvPicPr>
            <p:blipFill>
              <a:blip r:embed="rId12"/>
              <a:stretch>
                <a:fillRect/>
              </a:stretch>
            </p:blipFill>
            <p:spPr>
              <a:xfrm>
                <a:off x="1626011" y="1722579"/>
                <a:ext cx="67982" cy="18818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墨迹 5">
                <a:extLst>
                  <a:ext uri="{FF2B5EF4-FFF2-40B4-BE49-F238E27FC236}">
                    <a16:creationId xmlns:a16="http://schemas.microsoft.com/office/drawing/2014/main" id="{A698567A-52AD-1E00-ECB8-8F2AD2218AFB}"/>
                  </a:ext>
                </a:extLst>
              </p14:cNvPr>
              <p14:cNvContentPartPr/>
              <p14:nvPr/>
            </p14:nvContentPartPr>
            <p14:xfrm>
              <a:off x="1580514" y="1910715"/>
              <a:ext cx="124460" cy="17780"/>
            </p14:xfrm>
          </p:contentPart>
        </mc:Choice>
        <mc:Fallback>
          <p:pic>
            <p:nvPicPr>
              <p:cNvPr id="6" name="墨迹 5">
                <a:extLst>
                  <a:ext uri="{FF2B5EF4-FFF2-40B4-BE49-F238E27FC236}">
                    <a16:creationId xmlns:a16="http://schemas.microsoft.com/office/drawing/2014/main" id="{A698567A-52AD-1E00-ECB8-8F2AD2218AFB}"/>
                  </a:ext>
                </a:extLst>
              </p:cNvPr>
              <p:cNvPicPr/>
              <p:nvPr/>
            </p:nvPicPr>
            <p:blipFill>
              <a:blip r:embed="rId14"/>
              <a:stretch>
                <a:fillRect/>
              </a:stretch>
            </p:blipFill>
            <p:spPr>
              <a:xfrm>
                <a:off x="1561691" y="1885091"/>
                <a:ext cx="161337" cy="67982"/>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墨迹 6">
                <a:extLst>
                  <a:ext uri="{FF2B5EF4-FFF2-40B4-BE49-F238E27FC236}">
                    <a16:creationId xmlns:a16="http://schemas.microsoft.com/office/drawing/2014/main" id="{CF27E238-B311-DA6A-7C65-F24F708AF5DA}"/>
                  </a:ext>
                </a:extLst>
              </p14:cNvPr>
              <p14:cNvContentPartPr/>
              <p14:nvPr/>
            </p14:nvContentPartPr>
            <p14:xfrm>
              <a:off x="1794502" y="1875155"/>
              <a:ext cx="360" cy="106680"/>
            </p14:xfrm>
          </p:contentPart>
        </mc:Choice>
        <mc:Fallback>
          <p:pic>
            <p:nvPicPr>
              <p:cNvPr id="7" name="墨迹 6">
                <a:extLst>
                  <a:ext uri="{FF2B5EF4-FFF2-40B4-BE49-F238E27FC236}">
                    <a16:creationId xmlns:a16="http://schemas.microsoft.com/office/drawing/2014/main" id="{CF27E238-B311-DA6A-7C65-F24F708AF5DA}"/>
                  </a:ext>
                </a:extLst>
              </p:cNvPr>
              <p:cNvPicPr/>
              <p:nvPr/>
            </p:nvPicPr>
            <p:blipFill>
              <a:blip r:embed="rId16"/>
              <a:stretch>
                <a:fillRect/>
              </a:stretch>
            </p:blipFill>
            <p:spPr>
              <a:xfrm>
                <a:off x="1776862" y="1856147"/>
                <a:ext cx="34920" cy="143921"/>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 name="墨迹 7">
                <a:extLst>
                  <a:ext uri="{FF2B5EF4-FFF2-40B4-BE49-F238E27FC236}">
                    <a16:creationId xmlns:a16="http://schemas.microsoft.com/office/drawing/2014/main" id="{00D92EE2-6F45-3A6B-ED9B-1FFE1FD1B973}"/>
                  </a:ext>
                </a:extLst>
              </p14:cNvPr>
              <p14:cNvContentPartPr/>
              <p14:nvPr/>
            </p14:nvContentPartPr>
            <p14:xfrm>
              <a:off x="3098165" y="1455420"/>
              <a:ext cx="357505" cy="17780"/>
            </p14:xfrm>
          </p:contentPart>
        </mc:Choice>
        <mc:Fallback>
          <p:pic>
            <p:nvPicPr>
              <p:cNvPr id="8" name="墨迹 7">
                <a:extLst>
                  <a:ext uri="{FF2B5EF4-FFF2-40B4-BE49-F238E27FC236}">
                    <a16:creationId xmlns:a16="http://schemas.microsoft.com/office/drawing/2014/main" id="{00D92EE2-6F45-3A6B-ED9B-1FFE1FD1B973}"/>
                  </a:ext>
                </a:extLst>
              </p:cNvPr>
              <p:cNvPicPr/>
              <p:nvPr/>
            </p:nvPicPr>
            <p:blipFill>
              <a:blip r:embed="rId18"/>
              <a:stretch>
                <a:fillRect/>
              </a:stretch>
            </p:blipFill>
            <p:spPr>
              <a:xfrm>
                <a:off x="3080124" y="1429796"/>
                <a:ext cx="392850" cy="67982"/>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9" name="墨迹 8">
                <a:extLst>
                  <a:ext uri="{FF2B5EF4-FFF2-40B4-BE49-F238E27FC236}">
                    <a16:creationId xmlns:a16="http://schemas.microsoft.com/office/drawing/2014/main" id="{730CBE2C-FDF7-5798-87D1-BFF4AA8A0D6E}"/>
                  </a:ext>
                </a:extLst>
              </p14:cNvPr>
              <p14:cNvContentPartPr/>
              <p14:nvPr/>
            </p14:nvContentPartPr>
            <p14:xfrm>
              <a:off x="3366134" y="1374773"/>
              <a:ext cx="107315" cy="142875"/>
            </p14:xfrm>
          </p:contentPart>
        </mc:Choice>
        <mc:Fallback>
          <p:pic>
            <p:nvPicPr>
              <p:cNvPr id="9" name="墨迹 8">
                <a:extLst>
                  <a:ext uri="{FF2B5EF4-FFF2-40B4-BE49-F238E27FC236}">
                    <a16:creationId xmlns:a16="http://schemas.microsoft.com/office/drawing/2014/main" id="{730CBE2C-FDF7-5798-87D1-BFF4AA8A0D6E}"/>
                  </a:ext>
                </a:extLst>
              </p:cNvPr>
              <p:cNvPicPr/>
              <p:nvPr/>
            </p:nvPicPr>
            <p:blipFill>
              <a:blip r:embed="rId20"/>
              <a:stretch>
                <a:fillRect/>
              </a:stretch>
            </p:blipFill>
            <p:spPr>
              <a:xfrm>
                <a:off x="3347150" y="1356104"/>
                <a:ext cx="144507" cy="179451"/>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0" name="墨迹 9">
                <a:extLst>
                  <a:ext uri="{FF2B5EF4-FFF2-40B4-BE49-F238E27FC236}">
                    <a16:creationId xmlns:a16="http://schemas.microsoft.com/office/drawing/2014/main" id="{66DFBEFE-EB6D-77FB-2217-EABF7086A2E9}"/>
                  </a:ext>
                </a:extLst>
              </p14:cNvPr>
              <p14:cNvContentPartPr/>
              <p14:nvPr/>
            </p14:nvContentPartPr>
            <p14:xfrm>
              <a:off x="3205480" y="1723390"/>
              <a:ext cx="71120" cy="17780"/>
            </p14:xfrm>
          </p:contentPart>
        </mc:Choice>
        <mc:Fallback>
          <p:pic>
            <p:nvPicPr>
              <p:cNvPr id="10" name="墨迹 9">
                <a:extLst>
                  <a:ext uri="{FF2B5EF4-FFF2-40B4-BE49-F238E27FC236}">
                    <a16:creationId xmlns:a16="http://schemas.microsoft.com/office/drawing/2014/main" id="{66DFBEFE-EB6D-77FB-2217-EABF7086A2E9}"/>
                  </a:ext>
                </a:extLst>
              </p:cNvPr>
              <p:cNvPicPr/>
              <p:nvPr/>
            </p:nvPicPr>
            <p:blipFill>
              <a:blip r:embed="rId22"/>
              <a:stretch>
                <a:fillRect/>
              </a:stretch>
            </p:blipFill>
            <p:spPr>
              <a:xfrm>
                <a:off x="3185791" y="1697766"/>
                <a:ext cx="109694" cy="6798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墨迹 10">
                <a:extLst>
                  <a:ext uri="{FF2B5EF4-FFF2-40B4-BE49-F238E27FC236}">
                    <a16:creationId xmlns:a16="http://schemas.microsoft.com/office/drawing/2014/main" id="{4352897D-0D20-6755-EF2F-B49554B59948}"/>
                  </a:ext>
                </a:extLst>
              </p14:cNvPr>
              <p14:cNvContentPartPr/>
              <p14:nvPr/>
            </p14:nvContentPartPr>
            <p14:xfrm>
              <a:off x="3232142" y="1723389"/>
              <a:ext cx="26670" cy="187325"/>
            </p14:xfrm>
          </p:contentPart>
        </mc:Choice>
        <mc:Fallback>
          <p:pic>
            <p:nvPicPr>
              <p:cNvPr id="11" name="墨迹 10">
                <a:extLst>
                  <a:ext uri="{FF2B5EF4-FFF2-40B4-BE49-F238E27FC236}">
                    <a16:creationId xmlns:a16="http://schemas.microsoft.com/office/drawing/2014/main" id="{4352897D-0D20-6755-EF2F-B49554B59948}"/>
                  </a:ext>
                </a:extLst>
              </p:cNvPr>
              <p:cNvPicPr/>
              <p:nvPr/>
            </p:nvPicPr>
            <p:blipFill>
              <a:blip r:embed="rId24"/>
              <a:stretch>
                <a:fillRect/>
              </a:stretch>
            </p:blipFill>
            <p:spPr>
              <a:xfrm>
                <a:off x="3209215" y="1704957"/>
                <a:ext cx="71588" cy="223436"/>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 name="墨迹 11">
                <a:extLst>
                  <a:ext uri="{FF2B5EF4-FFF2-40B4-BE49-F238E27FC236}">
                    <a16:creationId xmlns:a16="http://schemas.microsoft.com/office/drawing/2014/main" id="{67084D76-6DA9-D335-64EE-CA82275476E6}"/>
                  </a:ext>
                </a:extLst>
              </p14:cNvPr>
              <p14:cNvContentPartPr/>
              <p14:nvPr/>
            </p14:nvContentPartPr>
            <p14:xfrm>
              <a:off x="3196590" y="1892927"/>
              <a:ext cx="151765" cy="360"/>
            </p14:xfrm>
          </p:contentPart>
        </mc:Choice>
        <mc:Fallback>
          <p:pic>
            <p:nvPicPr>
              <p:cNvPr id="12" name="墨迹 11">
                <a:extLst>
                  <a:ext uri="{FF2B5EF4-FFF2-40B4-BE49-F238E27FC236}">
                    <a16:creationId xmlns:a16="http://schemas.microsoft.com/office/drawing/2014/main" id="{67084D76-6DA9-D335-64EE-CA82275476E6}"/>
                  </a:ext>
                </a:extLst>
              </p:cNvPr>
              <p:cNvPicPr/>
              <p:nvPr/>
            </p:nvPicPr>
            <p:blipFill>
              <a:blip r:embed="rId26"/>
              <a:stretch>
                <a:fillRect/>
              </a:stretch>
            </p:blipFill>
            <p:spPr>
              <a:xfrm>
                <a:off x="3177999" y="1875287"/>
                <a:ext cx="188189"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3" name="墨迹 12">
                <a:extLst>
                  <a:ext uri="{FF2B5EF4-FFF2-40B4-BE49-F238E27FC236}">
                    <a16:creationId xmlns:a16="http://schemas.microsoft.com/office/drawing/2014/main" id="{DE259CA7-52D5-4262-C0B6-C14DE23F54D1}"/>
                  </a:ext>
                </a:extLst>
              </p14:cNvPr>
              <p14:cNvContentPartPr/>
              <p14:nvPr/>
            </p14:nvContentPartPr>
            <p14:xfrm>
              <a:off x="3437889" y="1785620"/>
              <a:ext cx="133985" cy="125095"/>
            </p14:xfrm>
          </p:contentPart>
        </mc:Choice>
        <mc:Fallback>
          <p:pic>
            <p:nvPicPr>
              <p:cNvPr id="13" name="墨迹 12">
                <a:extLst>
                  <a:ext uri="{FF2B5EF4-FFF2-40B4-BE49-F238E27FC236}">
                    <a16:creationId xmlns:a16="http://schemas.microsoft.com/office/drawing/2014/main" id="{DE259CA7-52D5-4262-C0B6-C14DE23F54D1}"/>
                  </a:ext>
                </a:extLst>
              </p:cNvPr>
              <p:cNvPicPr/>
              <p:nvPr/>
            </p:nvPicPr>
            <p:blipFill>
              <a:blip r:embed="rId28"/>
              <a:stretch>
                <a:fillRect/>
              </a:stretch>
            </p:blipFill>
            <p:spPr>
              <a:xfrm>
                <a:off x="3419185" y="1766817"/>
                <a:ext cx="170630" cy="161933"/>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 name="墨迹 13">
                <a:extLst>
                  <a:ext uri="{FF2B5EF4-FFF2-40B4-BE49-F238E27FC236}">
                    <a16:creationId xmlns:a16="http://schemas.microsoft.com/office/drawing/2014/main" id="{95E60A9C-D021-92FA-B87A-CB8D7708623F}"/>
                  </a:ext>
                </a:extLst>
              </p14:cNvPr>
              <p14:cNvContentPartPr/>
              <p14:nvPr/>
            </p14:nvContentPartPr>
            <p14:xfrm>
              <a:off x="2517767" y="1750053"/>
              <a:ext cx="26670" cy="231775"/>
            </p14:xfrm>
          </p:contentPart>
        </mc:Choice>
        <mc:Fallback>
          <p:pic>
            <p:nvPicPr>
              <p:cNvPr id="14" name="墨迹 13">
                <a:extLst>
                  <a:ext uri="{FF2B5EF4-FFF2-40B4-BE49-F238E27FC236}">
                    <a16:creationId xmlns:a16="http://schemas.microsoft.com/office/drawing/2014/main" id="{95E60A9C-D021-92FA-B87A-CB8D7708623F}"/>
                  </a:ext>
                </a:extLst>
              </p:cNvPr>
              <p:cNvPicPr/>
              <p:nvPr/>
            </p:nvPicPr>
            <p:blipFill>
              <a:blip r:embed="rId30"/>
              <a:stretch>
                <a:fillRect/>
              </a:stretch>
            </p:blipFill>
            <p:spPr>
              <a:xfrm>
                <a:off x="2494840" y="1731765"/>
                <a:ext cx="71588" cy="267605"/>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墨迹 14">
                <a:extLst>
                  <a:ext uri="{FF2B5EF4-FFF2-40B4-BE49-F238E27FC236}">
                    <a16:creationId xmlns:a16="http://schemas.microsoft.com/office/drawing/2014/main" id="{0D4CB2A2-B032-AAA3-FE86-7569246A7DBE}"/>
                  </a:ext>
                </a:extLst>
              </p14:cNvPr>
              <p14:cNvContentPartPr/>
              <p14:nvPr/>
            </p14:nvContentPartPr>
            <p14:xfrm>
              <a:off x="2491105" y="1821180"/>
              <a:ext cx="151765" cy="142875"/>
            </p14:xfrm>
          </p:contentPart>
        </mc:Choice>
        <mc:Fallback>
          <p:pic>
            <p:nvPicPr>
              <p:cNvPr id="15" name="墨迹 14">
                <a:extLst>
                  <a:ext uri="{FF2B5EF4-FFF2-40B4-BE49-F238E27FC236}">
                    <a16:creationId xmlns:a16="http://schemas.microsoft.com/office/drawing/2014/main" id="{0D4CB2A2-B032-AAA3-FE86-7569246A7DBE}"/>
                  </a:ext>
                </a:extLst>
              </p:cNvPr>
              <p:cNvPicPr/>
              <p:nvPr/>
            </p:nvPicPr>
            <p:blipFill>
              <a:blip r:embed="rId32"/>
              <a:stretch>
                <a:fillRect/>
              </a:stretch>
            </p:blipFill>
            <p:spPr>
              <a:xfrm>
                <a:off x="2472514" y="1802511"/>
                <a:ext cx="188189" cy="179451"/>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 name="墨迹 15">
                <a:extLst>
                  <a:ext uri="{FF2B5EF4-FFF2-40B4-BE49-F238E27FC236}">
                    <a16:creationId xmlns:a16="http://schemas.microsoft.com/office/drawing/2014/main" id="{71DEA6FA-0BD5-70DA-EF01-41B7885AD530}"/>
                  </a:ext>
                </a:extLst>
              </p14:cNvPr>
              <p14:cNvContentPartPr/>
              <p14:nvPr/>
            </p14:nvContentPartPr>
            <p14:xfrm>
              <a:off x="2642870" y="2009140"/>
              <a:ext cx="53340" cy="360"/>
            </p14:xfrm>
          </p:contentPart>
        </mc:Choice>
        <mc:Fallback>
          <p:pic>
            <p:nvPicPr>
              <p:cNvPr id="16" name="墨迹 15">
                <a:extLst>
                  <a:ext uri="{FF2B5EF4-FFF2-40B4-BE49-F238E27FC236}">
                    <a16:creationId xmlns:a16="http://schemas.microsoft.com/office/drawing/2014/main" id="{71DEA6FA-0BD5-70DA-EF01-41B7885AD530}"/>
                  </a:ext>
                </a:extLst>
              </p:cNvPr>
              <p:cNvPicPr/>
              <p:nvPr/>
            </p:nvPicPr>
            <p:blipFill>
              <a:blip r:embed="rId34"/>
              <a:stretch>
                <a:fillRect/>
              </a:stretch>
            </p:blipFill>
            <p:spPr>
              <a:xfrm>
                <a:off x="2622609" y="1991500"/>
                <a:ext cx="93035"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 name="墨迹 16">
                <a:extLst>
                  <a:ext uri="{FF2B5EF4-FFF2-40B4-BE49-F238E27FC236}">
                    <a16:creationId xmlns:a16="http://schemas.microsoft.com/office/drawing/2014/main" id="{41B072C9-8086-BD63-8CBF-C8D190453511}"/>
                  </a:ext>
                </a:extLst>
              </p14:cNvPr>
              <p14:cNvContentPartPr/>
              <p14:nvPr/>
            </p14:nvContentPartPr>
            <p14:xfrm>
              <a:off x="2660650" y="2026920"/>
              <a:ext cx="17780" cy="133985"/>
            </p14:xfrm>
          </p:contentPart>
        </mc:Choice>
        <mc:Fallback>
          <p:pic>
            <p:nvPicPr>
              <p:cNvPr id="17" name="墨迹 16">
                <a:extLst>
                  <a:ext uri="{FF2B5EF4-FFF2-40B4-BE49-F238E27FC236}">
                    <a16:creationId xmlns:a16="http://schemas.microsoft.com/office/drawing/2014/main" id="{41B072C9-8086-BD63-8CBF-C8D190453511}"/>
                  </a:ext>
                </a:extLst>
              </p:cNvPr>
              <p:cNvPicPr/>
              <p:nvPr/>
            </p:nvPicPr>
            <p:blipFill>
              <a:blip r:embed="rId36"/>
              <a:stretch>
                <a:fillRect/>
              </a:stretch>
            </p:blipFill>
            <p:spPr>
              <a:xfrm>
                <a:off x="2635026" y="2008216"/>
                <a:ext cx="67982" cy="17063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8" name="墨迹 17">
                <a:extLst>
                  <a:ext uri="{FF2B5EF4-FFF2-40B4-BE49-F238E27FC236}">
                    <a16:creationId xmlns:a16="http://schemas.microsoft.com/office/drawing/2014/main" id="{F9E0A4D7-60E9-97E3-5529-D34FC091E780}"/>
                  </a:ext>
                </a:extLst>
              </p14:cNvPr>
              <p14:cNvContentPartPr/>
              <p14:nvPr/>
            </p14:nvContentPartPr>
            <p14:xfrm>
              <a:off x="2580639" y="2133599"/>
              <a:ext cx="178435" cy="53975"/>
            </p14:xfrm>
          </p:contentPart>
        </mc:Choice>
        <mc:Fallback>
          <p:pic>
            <p:nvPicPr>
              <p:cNvPr id="18" name="墨迹 17">
                <a:extLst>
                  <a:ext uri="{FF2B5EF4-FFF2-40B4-BE49-F238E27FC236}">
                    <a16:creationId xmlns:a16="http://schemas.microsoft.com/office/drawing/2014/main" id="{F9E0A4D7-60E9-97E3-5529-D34FC091E780}"/>
                  </a:ext>
                </a:extLst>
              </p:cNvPr>
              <p:cNvPicPr/>
              <p:nvPr/>
            </p:nvPicPr>
            <p:blipFill>
              <a:blip r:embed="rId38"/>
              <a:stretch>
                <a:fillRect/>
              </a:stretch>
            </p:blipFill>
            <p:spPr>
              <a:xfrm>
                <a:off x="2562154" y="2113255"/>
                <a:ext cx="214650" cy="93833"/>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9" name="墨迹 18">
                <a:extLst>
                  <a:ext uri="{FF2B5EF4-FFF2-40B4-BE49-F238E27FC236}">
                    <a16:creationId xmlns:a16="http://schemas.microsoft.com/office/drawing/2014/main" id="{CFD32C45-7686-027E-CE49-FD4F9BCFC666}"/>
                  </a:ext>
                </a:extLst>
              </p14:cNvPr>
              <p14:cNvContentPartPr/>
              <p14:nvPr/>
            </p14:nvContentPartPr>
            <p14:xfrm>
              <a:off x="2812414" y="2062480"/>
              <a:ext cx="125095" cy="187325"/>
            </p14:xfrm>
          </p:contentPart>
        </mc:Choice>
        <mc:Fallback>
          <p:pic>
            <p:nvPicPr>
              <p:cNvPr id="19" name="墨迹 18">
                <a:extLst>
                  <a:ext uri="{FF2B5EF4-FFF2-40B4-BE49-F238E27FC236}">
                    <a16:creationId xmlns:a16="http://schemas.microsoft.com/office/drawing/2014/main" id="{CFD32C45-7686-027E-CE49-FD4F9BCFC666}"/>
                  </a:ext>
                </a:extLst>
              </p:cNvPr>
              <p:cNvPicPr/>
              <p:nvPr/>
            </p:nvPicPr>
            <p:blipFill>
              <a:blip r:embed="rId40"/>
              <a:stretch>
                <a:fillRect/>
              </a:stretch>
            </p:blipFill>
            <p:spPr>
              <a:xfrm>
                <a:off x="2793611" y="2044048"/>
                <a:ext cx="161933" cy="223436"/>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EEF6F7DA-4E09-E516-61F2-E966A1860BAD}"/>
              </a:ext>
            </a:extLst>
          </p:cNvPr>
          <p:cNvSpPr>
            <a:spLocks noGrp="1" noChangeArrowheads="1"/>
          </p:cNvSpPr>
          <p:nvPr>
            <p:ph type="title"/>
          </p:nvPr>
        </p:nvSpPr>
        <p:spPr/>
        <p:txBody>
          <a:bodyPr/>
          <a:lstStyle/>
          <a:p>
            <a:pPr eaLnBrk="1" hangingPunct="1"/>
            <a:r>
              <a:rPr lang="zh-CN" altLang="en-US" b="1">
                <a:solidFill>
                  <a:srgbClr val="FF3300"/>
                </a:solidFill>
              </a:rPr>
              <a:t>  （二）实验内容</a:t>
            </a:r>
            <a:r>
              <a:rPr lang="zh-CN" altLang="en-US"/>
              <a:t>　　</a:t>
            </a:r>
          </a:p>
        </p:txBody>
      </p:sp>
      <p:sp>
        <p:nvSpPr>
          <p:cNvPr id="51203" name="Rectangle 3">
            <a:extLst>
              <a:ext uri="{FF2B5EF4-FFF2-40B4-BE49-F238E27FC236}">
                <a16:creationId xmlns:a16="http://schemas.microsoft.com/office/drawing/2014/main" id="{E7C42945-1109-791C-893F-11CA60E2AC65}"/>
              </a:ext>
            </a:extLst>
          </p:cNvPr>
          <p:cNvSpPr>
            <a:spLocks noGrp="1" noChangeArrowheads="1"/>
          </p:cNvSpPr>
          <p:nvPr>
            <p:ph idx="1"/>
          </p:nvPr>
        </p:nvSpPr>
        <p:spPr>
          <a:xfrm>
            <a:off x="395288" y="1628775"/>
            <a:ext cx="8280400" cy="4537075"/>
          </a:xfrm>
        </p:spPr>
        <p:txBody>
          <a:bodyPr/>
          <a:lstStyle/>
          <a:p>
            <a:pPr eaLnBrk="1" hangingPunct="1"/>
            <a:r>
              <a:rPr lang="en-US" altLang="zh-CN" b="1">
                <a:solidFill>
                  <a:srgbClr val="FF3300"/>
                </a:solidFill>
              </a:rPr>
              <a:t>1. </a:t>
            </a:r>
            <a:r>
              <a:rPr lang="zh-CN" altLang="en-US" b="1">
                <a:solidFill>
                  <a:srgbClr val="FF3300"/>
                </a:solidFill>
              </a:rPr>
              <a:t>基尔霍夫电压定律的研究</a:t>
            </a:r>
          </a:p>
          <a:p>
            <a:pPr eaLnBrk="1" hangingPunct="1"/>
            <a:r>
              <a:rPr lang="zh-CN" altLang="en-US"/>
              <a:t>    按图</a:t>
            </a:r>
            <a:r>
              <a:rPr lang="en-US" altLang="zh-CN"/>
              <a:t>2.2.1</a:t>
            </a:r>
            <a:r>
              <a:rPr lang="zh-CN" altLang="en-US"/>
              <a:t>接好电路</a:t>
            </a:r>
            <a:r>
              <a:rPr lang="en-US" altLang="zh-CN"/>
              <a:t>,</a:t>
            </a:r>
            <a:r>
              <a:rPr lang="zh-CN" altLang="en-US"/>
              <a:t>用万用表测定</a:t>
            </a:r>
            <a:r>
              <a:rPr lang="en-US" altLang="zh-CN"/>
              <a:t>U</a:t>
            </a:r>
            <a:r>
              <a:rPr lang="en-US" altLang="zh-CN" sz="2600" baseline="-25000"/>
              <a:t>S1</a:t>
            </a:r>
            <a:r>
              <a:rPr lang="en-US" altLang="zh-CN"/>
              <a:t>=6 V</a:t>
            </a:r>
            <a:r>
              <a:rPr lang="zh-CN" altLang="en-US"/>
              <a:t>，</a:t>
            </a:r>
            <a:r>
              <a:rPr lang="en-US" altLang="zh-CN"/>
              <a:t>U</a:t>
            </a:r>
            <a:r>
              <a:rPr lang="en-US" altLang="zh-CN" baseline="-25000"/>
              <a:t>S2</a:t>
            </a:r>
            <a:r>
              <a:rPr lang="en-US" altLang="zh-CN"/>
              <a:t>=3V</a:t>
            </a:r>
            <a:r>
              <a:rPr lang="zh-CN" altLang="en-US"/>
              <a:t>。按指定的回路绕行方向测量各电阻两端的电压及电流</a:t>
            </a:r>
            <a:r>
              <a:rPr lang="en-US" altLang="zh-CN"/>
              <a:t>I</a:t>
            </a:r>
            <a:r>
              <a:rPr lang="en-US" altLang="zh-CN" baseline="-25000"/>
              <a:t>1</a:t>
            </a:r>
            <a:r>
              <a:rPr lang="zh-CN" altLang="en-US"/>
              <a:t>、</a:t>
            </a:r>
            <a:r>
              <a:rPr lang="en-US" altLang="zh-CN"/>
              <a:t>I</a:t>
            </a:r>
            <a:r>
              <a:rPr lang="en-US" altLang="zh-CN" baseline="-25000"/>
              <a:t>2</a:t>
            </a:r>
            <a:r>
              <a:rPr lang="zh-CN" altLang="en-US"/>
              <a:t>、</a:t>
            </a:r>
            <a:r>
              <a:rPr lang="en-US" altLang="zh-CN"/>
              <a:t>I</a:t>
            </a:r>
            <a:r>
              <a:rPr lang="en-US" altLang="zh-CN" baseline="-25000"/>
              <a:t>3</a:t>
            </a:r>
            <a:r>
              <a:rPr lang="zh-CN" altLang="en-US"/>
              <a:t>，利用测得数据验证基尔霍夫电压定律和电流定律的正确性（可利用实验内容</a:t>
            </a:r>
            <a:r>
              <a:rPr lang="en-US" altLang="zh-CN"/>
              <a:t>2</a:t>
            </a:r>
            <a:r>
              <a:rPr lang="zh-CN" altLang="en-US"/>
              <a:t>表</a:t>
            </a:r>
            <a:r>
              <a:rPr lang="en-US" altLang="zh-CN"/>
              <a:t>2.2.1</a:t>
            </a:r>
            <a:r>
              <a:rPr lang="zh-CN" altLang="en-US"/>
              <a:t>中数据）。</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432478B9-B177-F756-84B4-6369C7F388C7}"/>
              </a:ext>
            </a:extLst>
          </p:cNvPr>
          <p:cNvSpPr>
            <a:spLocks noGrp="1" noChangeArrowheads="1"/>
          </p:cNvSpPr>
          <p:nvPr>
            <p:ph idx="1"/>
          </p:nvPr>
        </p:nvSpPr>
        <p:spPr>
          <a:xfrm>
            <a:off x="323850" y="549275"/>
            <a:ext cx="8229600" cy="5075238"/>
          </a:xfrm>
        </p:spPr>
        <p:txBody>
          <a:bodyPr/>
          <a:lstStyle/>
          <a:p>
            <a:pPr marL="0" indent="0" eaLnBrk="1" hangingPunct="1">
              <a:buFont typeface="Wingdings" panose="05000000000000000000" pitchFamily="2" charset="2"/>
              <a:buNone/>
              <a:defRPr/>
            </a:pPr>
            <a:r>
              <a:rPr lang="en-US" altLang="zh-CN" sz="3600" b="1" dirty="0">
                <a:solidFill>
                  <a:schemeClr val="accent2"/>
                </a:solidFill>
              </a:rPr>
              <a:t>      2. </a:t>
            </a:r>
            <a:r>
              <a:rPr lang="zh-CN" altLang="en-US" sz="3600" b="1" dirty="0">
                <a:solidFill>
                  <a:schemeClr val="accent2"/>
                </a:solidFill>
              </a:rPr>
              <a:t>叠加定理的研究</a:t>
            </a:r>
          </a:p>
          <a:p>
            <a:pPr eaLnBrk="1" hangingPunct="1">
              <a:defRPr/>
            </a:pPr>
            <a:endParaRPr lang="zh-CN" altLang="en-US" b="1" dirty="0">
              <a:solidFill>
                <a:schemeClr val="accent2"/>
              </a:solidFill>
            </a:endParaRPr>
          </a:p>
          <a:p>
            <a:pPr eaLnBrk="1" hangingPunct="1">
              <a:defRPr/>
            </a:pPr>
            <a:r>
              <a:rPr lang="zh-CN" altLang="en-US" dirty="0"/>
              <a:t>    按图</a:t>
            </a:r>
            <a:r>
              <a:rPr lang="en-US" altLang="zh-CN" dirty="0"/>
              <a:t>2.2.1</a:t>
            </a:r>
            <a:r>
              <a:rPr lang="zh-CN" altLang="en-US" dirty="0"/>
              <a:t>所示参考方向分别测量各元件的电压值。将测量数据记入表</a:t>
            </a:r>
            <a:r>
              <a:rPr lang="en-US" altLang="zh-CN" dirty="0"/>
              <a:t>2.2.1</a:t>
            </a:r>
            <a:r>
              <a:rPr lang="zh-CN" altLang="en-US" dirty="0"/>
              <a:t>，以验证叠加定理。</a:t>
            </a:r>
          </a:p>
          <a:p>
            <a:pPr eaLnBrk="1" hangingPunct="1">
              <a:defRPr/>
            </a:pPr>
            <a:r>
              <a:rPr lang="en-US" altLang="zh-CN" dirty="0"/>
              <a:t>(1) U</a:t>
            </a:r>
            <a:r>
              <a:rPr lang="en-US" altLang="zh-CN" baseline="-25000" dirty="0"/>
              <a:t>s1</a:t>
            </a:r>
            <a:r>
              <a:rPr lang="zh-CN" altLang="en-US" dirty="0"/>
              <a:t>单独作用；</a:t>
            </a:r>
          </a:p>
          <a:p>
            <a:pPr eaLnBrk="1" hangingPunct="1">
              <a:defRPr/>
            </a:pPr>
            <a:r>
              <a:rPr lang="en-US" altLang="zh-CN" dirty="0"/>
              <a:t>(2) U</a:t>
            </a:r>
            <a:r>
              <a:rPr lang="en-US" altLang="zh-CN" baseline="-25000" dirty="0"/>
              <a:t>s2</a:t>
            </a:r>
            <a:r>
              <a:rPr lang="zh-CN" altLang="en-US" dirty="0"/>
              <a:t>单独作用；</a:t>
            </a:r>
          </a:p>
          <a:p>
            <a:pPr eaLnBrk="1" hangingPunct="1">
              <a:defRPr/>
            </a:pPr>
            <a:r>
              <a:rPr lang="en-US" altLang="zh-CN" dirty="0"/>
              <a:t>(3) U</a:t>
            </a:r>
            <a:r>
              <a:rPr lang="en-US" altLang="zh-CN" baseline="-25000" dirty="0"/>
              <a:t>s1</a:t>
            </a:r>
            <a:r>
              <a:rPr lang="zh-CN" altLang="en-US" dirty="0"/>
              <a:t>、</a:t>
            </a:r>
            <a:r>
              <a:rPr lang="en-US" altLang="zh-CN" dirty="0"/>
              <a:t>U</a:t>
            </a:r>
            <a:r>
              <a:rPr lang="en-US" altLang="zh-CN" baseline="-25000" dirty="0"/>
              <a:t>s2</a:t>
            </a:r>
            <a:r>
              <a:rPr lang="zh-CN" altLang="en-US" dirty="0"/>
              <a:t>共同作用时的各支路电压（同时完成表</a:t>
            </a:r>
            <a:r>
              <a:rPr lang="en-US" altLang="zh-CN" dirty="0"/>
              <a:t>2.2.2</a:t>
            </a:r>
            <a:r>
              <a:rPr lang="zh-CN" altLang="en-US" dirty="0"/>
              <a:t>原网络一行内容）。</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4">
            <a:extLst>
              <a:ext uri="{FF2B5EF4-FFF2-40B4-BE49-F238E27FC236}">
                <a16:creationId xmlns:a16="http://schemas.microsoft.com/office/drawing/2014/main" id="{56382F1F-DB89-6CFD-3159-DC8A4A44B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628775"/>
            <a:ext cx="5291138"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60423" name="墨迹 60422">
                <a:extLst>
                  <a:ext uri="{FF2B5EF4-FFF2-40B4-BE49-F238E27FC236}">
                    <a16:creationId xmlns:a16="http://schemas.microsoft.com/office/drawing/2014/main" id="{F8E45EDF-9D36-96ED-C881-BD4AFC847F6A}"/>
                  </a:ext>
                </a:extLst>
              </p14:cNvPr>
              <p14:cNvContentPartPr/>
              <p14:nvPr/>
            </p14:nvContentPartPr>
            <p14:xfrm>
              <a:off x="6313488" y="5464166"/>
              <a:ext cx="1587" cy="1588"/>
            </p14:xfrm>
          </p:contentPart>
        </mc:Choice>
        <mc:Fallback>
          <p:pic>
            <p:nvPicPr>
              <p:cNvPr id="60423" name="墨迹 60422">
                <a:extLst>
                  <a:ext uri="{FF2B5EF4-FFF2-40B4-BE49-F238E27FC236}">
                    <a16:creationId xmlns:a16="http://schemas.microsoft.com/office/drawing/2014/main" id="{F8E45EDF-9D36-96ED-C881-BD4AFC847F6A}"/>
                  </a:ext>
                </a:extLst>
              </p:cNvPr>
              <p:cNvPicPr/>
              <p:nvPr/>
            </p:nvPicPr>
            <p:blipFill>
              <a:blip r:embed="rId4"/>
              <a:stretch>
                <a:fillRect/>
              </a:stretch>
            </p:blipFill>
            <p:spPr>
              <a:xfrm>
                <a:off x="6235725" y="5386354"/>
                <a:ext cx="153939" cy="15403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0428" name="墨迹 60427">
                <a:extLst>
                  <a:ext uri="{FF2B5EF4-FFF2-40B4-BE49-F238E27FC236}">
                    <a16:creationId xmlns:a16="http://schemas.microsoft.com/office/drawing/2014/main" id="{44C71729-8228-E0D5-C30E-5E81AD8D4BDD}"/>
                  </a:ext>
                </a:extLst>
              </p14:cNvPr>
              <p14:cNvContentPartPr/>
              <p14:nvPr/>
            </p14:nvContentPartPr>
            <p14:xfrm>
              <a:off x="3517900" y="2232016"/>
              <a:ext cx="608013" cy="403225"/>
            </p14:xfrm>
          </p:contentPart>
        </mc:Choice>
        <mc:Fallback>
          <p:pic>
            <p:nvPicPr>
              <p:cNvPr id="60428" name="墨迹 60427">
                <a:extLst>
                  <a:ext uri="{FF2B5EF4-FFF2-40B4-BE49-F238E27FC236}">
                    <a16:creationId xmlns:a16="http://schemas.microsoft.com/office/drawing/2014/main" id="{44C71729-8228-E0D5-C30E-5E81AD8D4BDD}"/>
                  </a:ext>
                </a:extLst>
              </p:cNvPr>
              <p:cNvPicPr/>
              <p:nvPr/>
            </p:nvPicPr>
            <p:blipFill>
              <a:blip r:embed="rId6"/>
              <a:stretch>
                <a:fillRect/>
              </a:stretch>
            </p:blipFill>
            <p:spPr>
              <a:xfrm>
                <a:off x="3500250" y="2214328"/>
                <a:ext cx="642592" cy="437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0435" name="墨迹 60434">
                <a:extLst>
                  <a:ext uri="{FF2B5EF4-FFF2-40B4-BE49-F238E27FC236}">
                    <a16:creationId xmlns:a16="http://schemas.microsoft.com/office/drawing/2014/main" id="{23CC5653-C57A-1CF3-D6B2-0E9B96CB0DD6}"/>
                  </a:ext>
                </a:extLst>
              </p14:cNvPr>
              <p14:cNvContentPartPr/>
              <p14:nvPr/>
            </p14:nvContentPartPr>
            <p14:xfrm>
              <a:off x="2795587" y="1465254"/>
              <a:ext cx="293687" cy="687387"/>
            </p14:xfrm>
          </p:contentPart>
        </mc:Choice>
        <mc:Fallback>
          <p:pic>
            <p:nvPicPr>
              <p:cNvPr id="60435" name="墨迹 60434">
                <a:extLst>
                  <a:ext uri="{FF2B5EF4-FFF2-40B4-BE49-F238E27FC236}">
                    <a16:creationId xmlns:a16="http://schemas.microsoft.com/office/drawing/2014/main" id="{23CC5653-C57A-1CF3-D6B2-0E9B96CB0DD6}"/>
                  </a:ext>
                </a:extLst>
              </p:cNvPr>
              <p:cNvPicPr/>
              <p:nvPr/>
            </p:nvPicPr>
            <p:blipFill>
              <a:blip r:embed="rId8"/>
              <a:stretch>
                <a:fillRect/>
              </a:stretch>
            </p:blipFill>
            <p:spPr>
              <a:xfrm>
                <a:off x="2778016" y="1447545"/>
                <a:ext cx="328112" cy="722082"/>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0436" name="墨迹 60435">
                <a:extLst>
                  <a:ext uri="{FF2B5EF4-FFF2-40B4-BE49-F238E27FC236}">
                    <a16:creationId xmlns:a16="http://schemas.microsoft.com/office/drawing/2014/main" id="{6D18B860-3A3F-E69D-726D-9FA22AA1617E}"/>
                  </a:ext>
                </a:extLst>
              </p14:cNvPr>
              <p14:cNvContentPartPr/>
              <p14:nvPr/>
            </p14:nvContentPartPr>
            <p14:xfrm>
              <a:off x="4259263" y="1527175"/>
              <a:ext cx="669925" cy="527050"/>
            </p14:xfrm>
          </p:contentPart>
        </mc:Choice>
        <mc:Fallback>
          <p:pic>
            <p:nvPicPr>
              <p:cNvPr id="60436" name="墨迹 60435">
                <a:extLst>
                  <a:ext uri="{FF2B5EF4-FFF2-40B4-BE49-F238E27FC236}">
                    <a16:creationId xmlns:a16="http://schemas.microsoft.com/office/drawing/2014/main" id="{6D18B860-3A3F-E69D-726D-9FA22AA1617E}"/>
                  </a:ext>
                </a:extLst>
              </p:cNvPr>
              <p:cNvPicPr/>
              <p:nvPr/>
            </p:nvPicPr>
            <p:blipFill>
              <a:blip r:embed="rId10"/>
              <a:stretch>
                <a:fillRect/>
              </a:stretch>
            </p:blipFill>
            <p:spPr>
              <a:xfrm>
                <a:off x="4241624" y="1509547"/>
                <a:ext cx="704483" cy="561587"/>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69A0ECE-B995-A7CC-DAA3-2120D7A4205F}"/>
              </a:ext>
            </a:extLst>
          </p:cNvPr>
          <p:cNvSpPr>
            <a:spLocks noChangeArrowheads="1"/>
          </p:cNvSpPr>
          <p:nvPr/>
        </p:nvSpPr>
        <p:spPr bwMode="auto">
          <a:xfrm>
            <a:off x="2700338" y="476250"/>
            <a:ext cx="35702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2800">
                <a:solidFill>
                  <a:srgbClr val="DD2C09"/>
                </a:solidFill>
                <a:latin typeface="Times New Roman" panose="02020603050405020304" pitchFamily="18" charset="0"/>
                <a:ea typeface="黑体" panose="02010609060101010101" pitchFamily="49" charset="-122"/>
              </a:rPr>
              <a:t>表 </a:t>
            </a:r>
            <a:r>
              <a:rPr lang="en-US" altLang="zh-CN" sz="2800">
                <a:solidFill>
                  <a:srgbClr val="DD2C09"/>
                </a:solidFill>
                <a:latin typeface="Times New Roman" panose="02020603050405020304" pitchFamily="18" charset="0"/>
                <a:ea typeface="黑体" panose="02010609060101010101" pitchFamily="49" charset="-122"/>
              </a:rPr>
              <a:t>2.2.1   </a:t>
            </a:r>
            <a:r>
              <a:rPr lang="zh-CN" altLang="en-US" sz="2800">
                <a:solidFill>
                  <a:srgbClr val="DD2C09"/>
                </a:solidFill>
                <a:latin typeface="Times New Roman" panose="02020603050405020304" pitchFamily="18" charset="0"/>
                <a:ea typeface="黑体" panose="02010609060101010101" pitchFamily="49" charset="-122"/>
              </a:rPr>
              <a:t>数据记录</a:t>
            </a:r>
            <a:endParaRPr lang="zh-CN" altLang="en-US" sz="2800">
              <a:solidFill>
                <a:srgbClr val="DD2C09"/>
              </a:solidFill>
              <a:ea typeface="黑体" panose="02010609060101010101" pitchFamily="49" charset="-122"/>
            </a:endParaRPr>
          </a:p>
          <a:p>
            <a:pPr>
              <a:buFont typeface="Arial" panose="020B0604020202020204" pitchFamily="34" charset="0"/>
              <a:buNone/>
            </a:pPr>
            <a:endParaRPr lang="en-US" altLang="zh-CN" sz="2800">
              <a:latin typeface="Arial" panose="020B0604020202020204" pitchFamily="34" charset="0"/>
              <a:ea typeface="黑体" panose="02010609060101010101" pitchFamily="49" charset="-122"/>
            </a:endParaRPr>
          </a:p>
        </p:txBody>
      </p:sp>
      <p:graphicFrame>
        <p:nvGraphicFramePr>
          <p:cNvPr id="74755" name="表格 74754">
            <a:extLst>
              <a:ext uri="{FF2B5EF4-FFF2-40B4-BE49-F238E27FC236}">
                <a16:creationId xmlns:a16="http://schemas.microsoft.com/office/drawing/2014/main" id="{1F12EE39-0347-115C-9BCD-97078063EDC1}"/>
              </a:ext>
            </a:extLst>
          </p:cNvPr>
          <p:cNvGraphicFramePr>
            <a:graphicFrameLocks noGrp="1"/>
          </p:cNvGraphicFramePr>
          <p:nvPr/>
        </p:nvGraphicFramePr>
        <p:xfrm>
          <a:off x="468313" y="1628775"/>
          <a:ext cx="8064500" cy="4248150"/>
        </p:xfrm>
        <a:graphic>
          <a:graphicData uri="http://schemas.openxmlformats.org/drawingml/2006/table">
            <a:tbl>
              <a:tblPr/>
              <a:tblGrid>
                <a:gridCol w="2879725">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655762">
                  <a:extLst>
                    <a:ext uri="{9D8B030D-6E8A-4147-A177-3AD203B41FA5}">
                      <a16:colId xmlns:a16="http://schemas.microsoft.com/office/drawing/2014/main" val="20002"/>
                    </a:ext>
                  </a:extLst>
                </a:gridCol>
                <a:gridCol w="1728788">
                  <a:extLst>
                    <a:ext uri="{9D8B030D-6E8A-4147-A177-3AD203B41FA5}">
                      <a16:colId xmlns:a16="http://schemas.microsoft.com/office/drawing/2014/main" val="20003"/>
                    </a:ext>
                  </a:extLst>
                </a:gridCol>
              </a:tblGrid>
              <a:tr h="812800">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R1</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R2</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RL</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12800">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S1</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S2</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共同作用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S1</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单独作用</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800">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    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S2</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单独作用</a:t>
                      </a:r>
                      <a:endParaRPr kumimoji="0" lang="zh-CN" altLang="en-US"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200" b="1" i="0" u="none" strike="noStrike" cap="none" normalizeH="0" baseline="0">
                        <a:ln>
                          <a:noFill/>
                        </a:ln>
                        <a:solidFill>
                          <a:srgbClr val="0000FF"/>
                        </a:solidFill>
                        <a:effectLst/>
                        <a:latin typeface="Verdana" panose="020B060403050404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96950">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S1</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U</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S2</a:t>
                      </a:r>
                      <a:r>
                        <a:rPr kumimoji="0" lang="zh-CN" altLang="en-US"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共同作用</a:t>
                      </a:r>
                      <a:endParaRPr kumimoji="0" lang="zh-CN" altLang="en-US"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宋体" panose="02010600030101010101" pitchFamily="2" charset="-122"/>
                        </a:defRPr>
                      </a:lvl1pPr>
                      <a:lvl2pPr marL="908050" indent="-436563">
                        <a:spcBef>
                          <a:spcPct val="20000"/>
                        </a:spcBef>
                        <a:buClr>
                          <a:schemeClr val="accent2"/>
                        </a:buClr>
                        <a:buFont typeface="Wingdings" panose="05000000000000000000" pitchFamily="2" charset="2"/>
                        <a:defRPr sz="2200">
                          <a:solidFill>
                            <a:schemeClr val="tx1"/>
                          </a:solidFill>
                          <a:latin typeface="Verdana" panose="020B0604030504040204" pitchFamily="34" charset="0"/>
                          <a:ea typeface="宋体" panose="02010600030101010101" pitchFamily="2" charset="-122"/>
                        </a:defRPr>
                      </a:lvl2pPr>
                      <a:lvl3pPr marL="1304925" indent="-395288">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宋体" panose="02010600030101010101" pitchFamily="2" charset="-122"/>
                        </a:defRPr>
                      </a:lvl3pPr>
                      <a:lvl4pPr marL="1693863" indent="-387350">
                        <a:spcBef>
                          <a:spcPct val="20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4pPr>
                      <a:lvl5pPr marL="2093913" indent="-398463">
                        <a:spcBef>
                          <a:spcPct val="25000"/>
                        </a:spcBef>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200" b="1" i="0" u="none" strike="noStrike" cap="none" normalizeH="0" baseline="-3000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a:t>
                      </a:r>
                      <a:r>
                        <a:rPr kumimoji="0" lang="en-US" altLang="zh-CN" sz="2200" b="1" i="0" u="none" strike="noStrike" cap="none" normalizeH="0" baseline="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200" b="1" i="0" u="none" strike="noStrike" cap="none" normalizeH="0" baseline="0">
                        <a:ln>
                          <a:noFill/>
                        </a:ln>
                        <a:solidFill>
                          <a:srgbClr val="0000FF"/>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91957B3-BCDE-9625-2A24-B36EC4198110}"/>
              </a:ext>
            </a:extLst>
          </p:cNvPr>
          <p:cNvSpPr>
            <a:spLocks noGrp="1" noChangeArrowheads="1"/>
          </p:cNvSpPr>
          <p:nvPr>
            <p:ph idx="1"/>
          </p:nvPr>
        </p:nvSpPr>
        <p:spPr>
          <a:xfrm>
            <a:off x="539750" y="1268413"/>
            <a:ext cx="8229600" cy="5148262"/>
          </a:xfrm>
        </p:spPr>
        <p:txBody>
          <a:bodyPr/>
          <a:lstStyle/>
          <a:p>
            <a:pPr eaLnBrk="1" hangingPunct="1">
              <a:defRPr/>
            </a:pPr>
            <a:r>
              <a:rPr lang="zh-CN" altLang="en-US" b="1" dirty="0">
                <a:solidFill>
                  <a:srgbClr val="DD2C09"/>
                </a:solidFill>
              </a:rPr>
              <a:t>线性有源一端口网络如图</a:t>
            </a:r>
            <a:r>
              <a:rPr lang="en-US" altLang="zh-CN" b="1" dirty="0">
                <a:solidFill>
                  <a:srgbClr val="DD2C09"/>
                </a:solidFill>
              </a:rPr>
              <a:t>2.2.1</a:t>
            </a:r>
            <a:r>
              <a:rPr lang="zh-CN" altLang="en-US" b="1" dirty="0">
                <a:solidFill>
                  <a:srgbClr val="DD2C09"/>
                </a:solidFill>
              </a:rPr>
              <a:t>所示，用</a:t>
            </a:r>
          </a:p>
          <a:p>
            <a:pPr marL="0" indent="0" eaLnBrk="1" hangingPunct="1">
              <a:buFont typeface="Wingdings" panose="05000000000000000000" pitchFamily="2" charset="2"/>
              <a:buNone/>
              <a:defRPr/>
            </a:pPr>
            <a:r>
              <a:rPr lang="zh-CN" altLang="en-US" b="1" dirty="0">
                <a:solidFill>
                  <a:srgbClr val="DD2C09"/>
                </a:solidFill>
              </a:rPr>
              <a:t>实验方法测定其戴维南等效电路的参数</a:t>
            </a:r>
            <a:r>
              <a:rPr lang="en-US" altLang="zh-CN" b="1" dirty="0">
                <a:solidFill>
                  <a:srgbClr val="DD2C09"/>
                </a:solidFill>
              </a:rPr>
              <a:t>U</a:t>
            </a:r>
            <a:r>
              <a:rPr lang="en-US" altLang="zh-CN" b="1" baseline="-25000" dirty="0">
                <a:solidFill>
                  <a:srgbClr val="DD2C09"/>
                </a:solidFill>
              </a:rPr>
              <a:t>0C</a:t>
            </a:r>
            <a:r>
              <a:rPr lang="zh-CN" altLang="en-US" b="1" dirty="0">
                <a:solidFill>
                  <a:srgbClr val="DD2C09"/>
                </a:solidFill>
              </a:rPr>
              <a:t>、</a:t>
            </a:r>
            <a:r>
              <a:rPr lang="en-US" altLang="zh-CN" b="1" dirty="0">
                <a:solidFill>
                  <a:srgbClr val="DD2C09"/>
                </a:solidFill>
              </a:rPr>
              <a:t>I</a:t>
            </a:r>
            <a:r>
              <a:rPr lang="en-US" altLang="zh-CN" b="1" baseline="-25000" dirty="0">
                <a:solidFill>
                  <a:srgbClr val="DD2C09"/>
                </a:solidFill>
              </a:rPr>
              <a:t>SC</a:t>
            </a:r>
            <a:r>
              <a:rPr lang="zh-CN" altLang="en-US" b="1" dirty="0">
                <a:solidFill>
                  <a:srgbClr val="DD2C09"/>
                </a:solidFill>
              </a:rPr>
              <a:t>及</a:t>
            </a:r>
            <a:r>
              <a:rPr lang="en-US" altLang="zh-CN" b="1" dirty="0">
                <a:solidFill>
                  <a:srgbClr val="DD2C09"/>
                </a:solidFill>
              </a:rPr>
              <a:t>Ro</a:t>
            </a:r>
            <a:r>
              <a:rPr lang="zh-CN" altLang="en-US" b="1" dirty="0">
                <a:solidFill>
                  <a:srgbClr val="DD2C09"/>
                </a:solidFill>
              </a:rPr>
              <a:t>。</a:t>
            </a:r>
          </a:p>
          <a:p>
            <a:pPr eaLnBrk="1" hangingPunct="1">
              <a:buFont typeface="Wingdings" panose="05000000000000000000" pitchFamily="2" charset="2"/>
              <a:buNone/>
              <a:defRPr/>
            </a:pPr>
            <a:endParaRPr lang="zh-CN" altLang="en-US" b="1" dirty="0">
              <a:solidFill>
                <a:srgbClr val="DD2C09"/>
              </a:solidFill>
            </a:endParaRPr>
          </a:p>
          <a:p>
            <a:pPr eaLnBrk="1" hangingPunct="1">
              <a:defRPr/>
            </a:pPr>
            <a:r>
              <a:rPr lang="zh-CN" altLang="en-US" b="1" dirty="0">
                <a:solidFill>
                  <a:srgbClr val="0000FF"/>
                </a:solidFill>
              </a:rPr>
              <a:t>⑴ 用万用表测出线性有源一端口网络的开路电压</a:t>
            </a:r>
            <a:r>
              <a:rPr lang="en-US" altLang="zh-CN" b="1" dirty="0">
                <a:solidFill>
                  <a:srgbClr val="0000FF"/>
                </a:solidFill>
              </a:rPr>
              <a:t>U</a:t>
            </a:r>
            <a:r>
              <a:rPr lang="en-US" altLang="zh-CN" b="1" baseline="-25000" dirty="0">
                <a:solidFill>
                  <a:srgbClr val="0000FF"/>
                </a:solidFill>
              </a:rPr>
              <a:t>0C</a:t>
            </a:r>
            <a:r>
              <a:rPr lang="en-US" altLang="zh-CN" b="1" dirty="0">
                <a:solidFill>
                  <a:srgbClr val="0000FF"/>
                </a:solidFill>
              </a:rPr>
              <a:t>=     </a:t>
            </a:r>
            <a:r>
              <a:rPr lang="zh-CN" altLang="en-US" b="1" dirty="0">
                <a:solidFill>
                  <a:srgbClr val="0000FF"/>
                </a:solidFill>
              </a:rPr>
              <a:t>，短路电流</a:t>
            </a:r>
            <a:r>
              <a:rPr lang="en-US" altLang="zh-CN" b="1" dirty="0">
                <a:solidFill>
                  <a:srgbClr val="0000FF"/>
                </a:solidFill>
              </a:rPr>
              <a:t>I</a:t>
            </a:r>
            <a:r>
              <a:rPr lang="en-US" altLang="zh-CN" b="1" baseline="-25000" dirty="0">
                <a:solidFill>
                  <a:srgbClr val="0000FF"/>
                </a:solidFill>
              </a:rPr>
              <a:t>SC</a:t>
            </a:r>
            <a:r>
              <a:rPr lang="en-US" altLang="zh-CN" b="1" dirty="0">
                <a:solidFill>
                  <a:srgbClr val="0000FF"/>
                </a:solidFill>
              </a:rPr>
              <a:t>=  </a:t>
            </a:r>
          </a:p>
          <a:p>
            <a:pPr eaLnBrk="1" hangingPunct="1">
              <a:defRPr/>
            </a:pPr>
            <a:r>
              <a:rPr lang="en-US" altLang="zh-CN" b="1" dirty="0">
                <a:solidFill>
                  <a:srgbClr val="0000FF"/>
                </a:solidFill>
              </a:rPr>
              <a:t>⑵ </a:t>
            </a:r>
            <a:r>
              <a:rPr lang="zh-CN" altLang="en-US" b="1" dirty="0">
                <a:solidFill>
                  <a:srgbClr val="0000FF"/>
                </a:solidFill>
              </a:rPr>
              <a:t>用概述中介绍的三种方法之一测出图</a:t>
            </a:r>
            <a:r>
              <a:rPr lang="en-US" altLang="zh-CN" b="1" dirty="0">
                <a:solidFill>
                  <a:srgbClr val="0000FF"/>
                </a:solidFill>
              </a:rPr>
              <a:t>2.2.1</a:t>
            </a:r>
            <a:r>
              <a:rPr lang="zh-CN" altLang="en-US" b="1" dirty="0">
                <a:solidFill>
                  <a:srgbClr val="0000FF"/>
                </a:solidFill>
              </a:rPr>
              <a:t>原网络的等效电阻</a:t>
            </a:r>
            <a:r>
              <a:rPr lang="en-US" altLang="zh-CN" b="1" dirty="0">
                <a:solidFill>
                  <a:srgbClr val="0000FF"/>
                </a:solidFill>
              </a:rPr>
              <a:t>Ro=</a:t>
            </a:r>
            <a:r>
              <a:rPr lang="en-US" altLang="zh-CN" b="1" u="sng" dirty="0">
                <a:solidFill>
                  <a:srgbClr val="0000FF"/>
                </a:solidFill>
              </a:rPr>
              <a:t>        </a:t>
            </a:r>
            <a:r>
              <a:rPr lang="en-US" altLang="zh-CN" b="1" dirty="0">
                <a:solidFill>
                  <a:srgbClr val="0000FF"/>
                </a:solidFill>
              </a:rPr>
              <a:t>Ω</a:t>
            </a:r>
            <a:r>
              <a:rPr lang="zh-CN" altLang="en-US" b="1" dirty="0">
                <a:solidFill>
                  <a:srgbClr val="0000FF"/>
                </a:solidFill>
              </a:rPr>
              <a:t>。</a:t>
            </a:r>
          </a:p>
        </p:txBody>
      </p:sp>
      <p:sp>
        <p:nvSpPr>
          <p:cNvPr id="3" name="文本框 2">
            <a:extLst>
              <a:ext uri="{FF2B5EF4-FFF2-40B4-BE49-F238E27FC236}">
                <a16:creationId xmlns:a16="http://schemas.microsoft.com/office/drawing/2014/main" id="{63A6C564-798A-7A70-0941-D41E418CC6A4}"/>
              </a:ext>
            </a:extLst>
          </p:cNvPr>
          <p:cNvSpPr txBox="1"/>
          <p:nvPr/>
        </p:nvSpPr>
        <p:spPr>
          <a:xfrm>
            <a:off x="971550" y="549275"/>
            <a:ext cx="5976938" cy="534988"/>
          </a:xfrm>
          <a:prstGeom prst="rect">
            <a:avLst/>
          </a:prstGeom>
          <a:noFill/>
        </p:spPr>
        <p:txBody>
          <a:bodyPr>
            <a:spAutoFit/>
          </a:bodyPr>
          <a:lstStyle/>
          <a:p>
            <a:pPr eaLnBrk="1" hangingPunct="1">
              <a:lnSpc>
                <a:spcPct val="80000"/>
              </a:lnSpc>
              <a:buFont typeface="Wingdings" panose="05000000000000000000" pitchFamily="2" charset="2"/>
              <a:buNone/>
              <a:defRPr/>
            </a:pPr>
            <a:r>
              <a:rPr lang="en-US" altLang="zh-CN" sz="3600" b="1" dirty="0">
                <a:solidFill>
                  <a:srgbClr val="DD2C09"/>
                </a:solidFill>
                <a:latin typeface="+mn-ea"/>
                <a:ea typeface="+mn-ea"/>
              </a:rPr>
              <a:t> 3. </a:t>
            </a:r>
            <a:r>
              <a:rPr lang="zh-CN" altLang="en-US" sz="3600" b="1" dirty="0">
                <a:solidFill>
                  <a:srgbClr val="DD2C09"/>
                </a:solidFill>
                <a:latin typeface="+mn-ea"/>
                <a:ea typeface="+mn-ea"/>
              </a:rPr>
              <a:t>戴维南等效电路验证</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
            <a:extLst>
              <a:ext uri="{FF2B5EF4-FFF2-40B4-BE49-F238E27FC236}">
                <a16:creationId xmlns:a16="http://schemas.microsoft.com/office/drawing/2014/main" id="{AC411BE5-ECBA-0F59-E54D-F290E6146132}"/>
              </a:ext>
            </a:extLst>
          </p:cNvPr>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827088" y="1268413"/>
            <a:ext cx="3167062" cy="2454275"/>
          </a:xfrm>
        </p:spPr>
      </p:pic>
      <p:pic>
        <p:nvPicPr>
          <p:cNvPr id="56323" name="图片 91143">
            <a:extLst>
              <a:ext uri="{FF2B5EF4-FFF2-40B4-BE49-F238E27FC236}">
                <a16:creationId xmlns:a16="http://schemas.microsoft.com/office/drawing/2014/main" id="{F25E060B-7BD9-F766-27F7-ED4223C0F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052513"/>
            <a:ext cx="3455987"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91145">
            <a:extLst>
              <a:ext uri="{FF2B5EF4-FFF2-40B4-BE49-F238E27FC236}">
                <a16:creationId xmlns:a16="http://schemas.microsoft.com/office/drawing/2014/main" id="{AE046FB9-549C-057C-ECAF-D68A791C2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357563"/>
            <a:ext cx="20955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6">
            <a:extLst>
              <a:ext uri="{FF2B5EF4-FFF2-40B4-BE49-F238E27FC236}">
                <a16:creationId xmlns:a16="http://schemas.microsoft.com/office/drawing/2014/main" id="{B3B9D888-EFFD-E17C-E4A3-EE306C8367A9}"/>
              </a:ext>
            </a:extLst>
          </p:cNvPr>
          <p:cNvSpPr txBox="1">
            <a:spLocks noChangeArrowheads="1"/>
          </p:cNvSpPr>
          <p:nvPr/>
        </p:nvSpPr>
        <p:spPr bwMode="auto">
          <a:xfrm>
            <a:off x="2987675" y="5589588"/>
            <a:ext cx="68405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3600" b="1">
                <a:solidFill>
                  <a:srgbClr val="0000FF"/>
                </a:solidFill>
              </a:rPr>
              <a:t>　　　　　</a:t>
            </a:r>
            <a:r>
              <a:rPr lang="zh-CN" altLang="en-US" sz="3200" b="1">
                <a:solidFill>
                  <a:srgbClr val="0000FF"/>
                </a:solidFill>
              </a:rPr>
              <a:t>图</a:t>
            </a:r>
            <a:r>
              <a:rPr lang="en-US" altLang="zh-CN" sz="3200" b="1">
                <a:solidFill>
                  <a:srgbClr val="0000FF"/>
                </a:solidFill>
              </a:rPr>
              <a:t>2.2.2  </a:t>
            </a:r>
            <a:r>
              <a:rPr lang="zh-CN" altLang="en-US" sz="3200" b="1">
                <a:solidFill>
                  <a:srgbClr val="0000FF"/>
                </a:solidFill>
              </a:rPr>
              <a:t>实验电路</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30A37722-60A4-9597-6DD8-6424B8624B7F}"/>
              </a:ext>
            </a:extLst>
          </p:cNvPr>
          <p:cNvSpPr>
            <a:spLocks noGrp="1" noChangeArrowheads="1"/>
          </p:cNvSpPr>
          <p:nvPr>
            <p:ph type="body" sz="half" idx="1"/>
          </p:nvPr>
        </p:nvSpPr>
        <p:spPr>
          <a:xfrm>
            <a:off x="250825" y="620713"/>
            <a:ext cx="8497888" cy="2663825"/>
          </a:xfrm>
        </p:spPr>
        <p:txBody>
          <a:bodyPr/>
          <a:lstStyle/>
          <a:p>
            <a:pPr eaLnBrk="1" hangingPunct="1">
              <a:lnSpc>
                <a:spcPct val="80000"/>
              </a:lnSpc>
              <a:buFont typeface="Wingdings" panose="05000000000000000000" pitchFamily="2" charset="2"/>
              <a:buNone/>
              <a:defRPr/>
            </a:pPr>
            <a:r>
              <a:rPr lang="en-US" altLang="zh-CN" sz="3600" b="1" dirty="0">
                <a:solidFill>
                  <a:srgbClr val="DD2C09"/>
                </a:solidFill>
                <a:latin typeface="+mn-ea"/>
              </a:rPr>
              <a:t>    4.</a:t>
            </a:r>
            <a:r>
              <a:rPr lang="zh-CN" altLang="en-US" sz="3600" b="1" dirty="0">
                <a:solidFill>
                  <a:srgbClr val="DD2C09"/>
                </a:solidFill>
                <a:latin typeface="+mn-ea"/>
              </a:rPr>
              <a:t>测定原网络的外特性</a:t>
            </a:r>
          </a:p>
          <a:p>
            <a:pPr eaLnBrk="1" hangingPunct="1">
              <a:lnSpc>
                <a:spcPct val="80000"/>
              </a:lnSpc>
              <a:defRPr/>
            </a:pPr>
            <a:endParaRPr lang="zh-CN" altLang="en-US" sz="2400" b="1" dirty="0">
              <a:solidFill>
                <a:srgbClr val="0000FF"/>
              </a:solidFill>
            </a:endParaRPr>
          </a:p>
          <a:p>
            <a:pPr eaLnBrk="1" hangingPunct="1">
              <a:lnSpc>
                <a:spcPct val="80000"/>
              </a:lnSpc>
              <a:defRPr/>
            </a:pPr>
            <a:r>
              <a:rPr lang="zh-CN" altLang="en-US" sz="2400" b="1" dirty="0">
                <a:solidFill>
                  <a:srgbClr val="0000FF"/>
                </a:solidFill>
              </a:rPr>
              <a:t>改变图</a:t>
            </a:r>
            <a:r>
              <a:rPr lang="en-US" altLang="zh-CN" sz="2400" b="1" dirty="0">
                <a:solidFill>
                  <a:srgbClr val="0000FF"/>
                </a:solidFill>
              </a:rPr>
              <a:t>2.2.1</a:t>
            </a:r>
            <a:r>
              <a:rPr lang="zh-CN" altLang="en-US" sz="2400" b="1" dirty="0">
                <a:solidFill>
                  <a:srgbClr val="0000FF"/>
                </a:solidFill>
              </a:rPr>
              <a:t>中负载电阻</a:t>
            </a:r>
            <a:r>
              <a:rPr lang="en-US" altLang="zh-CN" sz="2400" b="1" dirty="0">
                <a:solidFill>
                  <a:srgbClr val="0000FF"/>
                </a:solidFill>
              </a:rPr>
              <a:t>R</a:t>
            </a:r>
            <a:r>
              <a:rPr lang="en-US" altLang="zh-CN" sz="2400" b="1" baseline="-25000" dirty="0">
                <a:solidFill>
                  <a:srgbClr val="0000FF"/>
                </a:solidFill>
              </a:rPr>
              <a:t>L</a:t>
            </a:r>
            <a:r>
              <a:rPr lang="zh-CN" altLang="en-US" sz="2400" b="1" dirty="0">
                <a:solidFill>
                  <a:srgbClr val="0000FF"/>
                </a:solidFill>
              </a:rPr>
              <a:t>的值，</a:t>
            </a:r>
            <a:r>
              <a:rPr lang="en-US" altLang="zh-CN" sz="2400" b="1" dirty="0">
                <a:solidFill>
                  <a:srgbClr val="0000FF"/>
                </a:solidFill>
              </a:rPr>
              <a:t>R</a:t>
            </a:r>
            <a:r>
              <a:rPr lang="en-US" altLang="zh-CN" sz="2400" b="1" baseline="-25000" dirty="0">
                <a:solidFill>
                  <a:srgbClr val="0000FF"/>
                </a:solidFill>
              </a:rPr>
              <a:t>L</a:t>
            </a:r>
            <a:r>
              <a:rPr lang="zh-CN" altLang="en-US" sz="2400" b="1" dirty="0">
                <a:solidFill>
                  <a:srgbClr val="0000FF"/>
                </a:solidFill>
              </a:rPr>
              <a:t>分别取∞、</a:t>
            </a:r>
            <a:r>
              <a:rPr lang="en-US" altLang="zh-CN" sz="2400" b="1" dirty="0">
                <a:solidFill>
                  <a:srgbClr val="0000FF"/>
                </a:solidFill>
              </a:rPr>
              <a:t>3KΩ</a:t>
            </a:r>
            <a:r>
              <a:rPr lang="zh-CN" altLang="en-US" sz="2400" b="1" dirty="0">
                <a:solidFill>
                  <a:srgbClr val="0000FF"/>
                </a:solidFill>
              </a:rPr>
              <a:t>、</a:t>
            </a:r>
            <a:r>
              <a:rPr lang="en-US" altLang="zh-CN" sz="2400" b="1" dirty="0">
                <a:solidFill>
                  <a:srgbClr val="0000FF"/>
                </a:solidFill>
              </a:rPr>
              <a:t>2KΩ</a:t>
            </a:r>
            <a:r>
              <a:rPr lang="zh-CN" altLang="en-US" sz="2400" b="1" dirty="0">
                <a:solidFill>
                  <a:srgbClr val="0000FF"/>
                </a:solidFill>
              </a:rPr>
              <a:t>、</a:t>
            </a:r>
            <a:r>
              <a:rPr lang="en-US" altLang="zh-CN" sz="2400" b="1" dirty="0">
                <a:solidFill>
                  <a:srgbClr val="0000FF"/>
                </a:solidFill>
              </a:rPr>
              <a:t>1KΩ</a:t>
            </a:r>
            <a:r>
              <a:rPr lang="zh-CN" altLang="en-US" sz="2400" b="1" dirty="0">
                <a:solidFill>
                  <a:srgbClr val="0000FF"/>
                </a:solidFill>
              </a:rPr>
              <a:t>，用万用表电压档分别测出</a:t>
            </a:r>
            <a:r>
              <a:rPr lang="en-US" altLang="zh-CN" sz="2400" b="1" dirty="0" err="1">
                <a:solidFill>
                  <a:srgbClr val="0000FF"/>
                </a:solidFill>
              </a:rPr>
              <a:t>U</a:t>
            </a:r>
            <a:r>
              <a:rPr lang="en-US" altLang="zh-CN" sz="2400" b="1" baseline="-25000" dirty="0" err="1">
                <a:solidFill>
                  <a:srgbClr val="0000FF"/>
                </a:solidFill>
              </a:rPr>
              <a:t>ab</a:t>
            </a:r>
            <a:r>
              <a:rPr lang="en-US" altLang="zh-CN" sz="2400" b="1" dirty="0">
                <a:solidFill>
                  <a:srgbClr val="0000FF"/>
                </a:solidFill>
              </a:rPr>
              <a:t>,</a:t>
            </a:r>
            <a:r>
              <a:rPr lang="zh-CN" altLang="en-US" sz="2400" b="1" dirty="0">
                <a:solidFill>
                  <a:srgbClr val="0000FF"/>
                </a:solidFill>
              </a:rPr>
              <a:t>将测得数据填入表</a:t>
            </a:r>
            <a:r>
              <a:rPr lang="en-US" altLang="zh-CN" sz="2400" b="1" dirty="0">
                <a:solidFill>
                  <a:srgbClr val="0000FF"/>
                </a:solidFill>
              </a:rPr>
              <a:t>2.2.2</a:t>
            </a:r>
            <a:r>
              <a:rPr lang="zh-CN" altLang="en-US" sz="2400" b="1" dirty="0">
                <a:solidFill>
                  <a:srgbClr val="0000FF"/>
                </a:solidFill>
              </a:rPr>
              <a:t>。</a:t>
            </a:r>
          </a:p>
          <a:p>
            <a:pPr algn="ctr" eaLnBrk="1" hangingPunct="1">
              <a:lnSpc>
                <a:spcPct val="80000"/>
              </a:lnSpc>
              <a:defRPr/>
            </a:pPr>
            <a:endParaRPr lang="zh-CN" altLang="en-US" sz="1800" b="1" dirty="0">
              <a:solidFill>
                <a:srgbClr val="0000FF"/>
              </a:solidFill>
            </a:endParaRPr>
          </a:p>
          <a:p>
            <a:pPr algn="ctr" eaLnBrk="1" hangingPunct="1">
              <a:lnSpc>
                <a:spcPct val="80000"/>
              </a:lnSpc>
              <a:buFont typeface="Wingdings" panose="05000000000000000000" pitchFamily="2" charset="2"/>
              <a:buNone/>
              <a:defRPr/>
            </a:pPr>
            <a:r>
              <a:rPr lang="zh-CN" altLang="en-US" sz="2800" b="1" dirty="0">
                <a:solidFill>
                  <a:srgbClr val="0000FF"/>
                </a:solidFill>
              </a:rPr>
              <a:t>表 </a:t>
            </a:r>
            <a:r>
              <a:rPr lang="en-US" altLang="zh-CN" sz="2800" b="1" dirty="0">
                <a:solidFill>
                  <a:srgbClr val="0000FF"/>
                </a:solidFill>
              </a:rPr>
              <a:t>2.2.2</a:t>
            </a:r>
            <a:r>
              <a:rPr lang="zh-CN" altLang="en-US" sz="2800" b="1" dirty="0">
                <a:solidFill>
                  <a:srgbClr val="0000FF"/>
                </a:solidFill>
              </a:rPr>
              <a:t>数据记录</a:t>
            </a:r>
          </a:p>
        </p:txBody>
      </p:sp>
      <p:graphicFrame>
        <p:nvGraphicFramePr>
          <p:cNvPr id="135171" name="Group 3">
            <a:extLst>
              <a:ext uri="{FF2B5EF4-FFF2-40B4-BE49-F238E27FC236}">
                <a16:creationId xmlns:a16="http://schemas.microsoft.com/office/drawing/2014/main" id="{C395F3CA-4EF7-5AE0-2DA6-9B57FBB91FD8}"/>
              </a:ext>
            </a:extLst>
          </p:cNvPr>
          <p:cNvGraphicFramePr>
            <a:graphicFrameLocks noGrp="1"/>
          </p:cNvGraphicFramePr>
          <p:nvPr>
            <p:ph sz="half" idx="1"/>
          </p:nvPr>
        </p:nvGraphicFramePr>
        <p:xfrm>
          <a:off x="827088" y="3500438"/>
          <a:ext cx="7280275" cy="2640012"/>
        </p:xfrm>
        <a:graphic>
          <a:graphicData uri="http://schemas.openxmlformats.org/drawingml/2006/table">
            <a:tbl>
              <a:tblPr/>
              <a:tblGrid>
                <a:gridCol w="1536700">
                  <a:extLst>
                    <a:ext uri="{9D8B030D-6E8A-4147-A177-3AD203B41FA5}">
                      <a16:colId xmlns:a16="http://schemas.microsoft.com/office/drawing/2014/main" val="20000"/>
                    </a:ext>
                  </a:extLst>
                </a:gridCol>
                <a:gridCol w="1258887">
                  <a:extLst>
                    <a:ext uri="{9D8B030D-6E8A-4147-A177-3AD203B41FA5}">
                      <a16:colId xmlns:a16="http://schemas.microsoft.com/office/drawing/2014/main" val="20001"/>
                    </a:ext>
                  </a:extLst>
                </a:gridCol>
                <a:gridCol w="1098550">
                  <a:extLst>
                    <a:ext uri="{9D8B030D-6E8A-4147-A177-3AD203B41FA5}">
                      <a16:colId xmlns:a16="http://schemas.microsoft.com/office/drawing/2014/main" val="20002"/>
                    </a:ext>
                  </a:extLst>
                </a:gridCol>
                <a:gridCol w="1101725">
                  <a:extLst>
                    <a:ext uri="{9D8B030D-6E8A-4147-A177-3AD203B41FA5}">
                      <a16:colId xmlns:a16="http://schemas.microsoft.com/office/drawing/2014/main" val="20003"/>
                    </a:ext>
                  </a:extLst>
                </a:gridCol>
                <a:gridCol w="1087438">
                  <a:extLst>
                    <a:ext uri="{9D8B030D-6E8A-4147-A177-3AD203B41FA5}">
                      <a16:colId xmlns:a16="http://schemas.microsoft.com/office/drawing/2014/main" val="20004"/>
                    </a:ext>
                  </a:extLst>
                </a:gridCol>
                <a:gridCol w="1196975">
                  <a:extLst>
                    <a:ext uri="{9D8B030D-6E8A-4147-A177-3AD203B41FA5}">
                      <a16:colId xmlns:a16="http://schemas.microsoft.com/office/drawing/2014/main" val="20005"/>
                    </a:ext>
                  </a:extLst>
                </a:gridCol>
              </a:tblGrid>
              <a:tr h="879475">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sz="2200" b="0" i="0" u="none" strike="noStrike" cap="none" normalizeH="0" baseline="-3000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L</a:t>
                      </a:r>
                      <a:r>
                        <a:rPr kumimoji="0" lang="zh-CN" altLang="en-US"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Ω</a:t>
                      </a:r>
                      <a:endPar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latin typeface="Verdana" panose="020B0604030504040204" pitchFamily="34" charset="0"/>
                          <a:ea typeface="宋体" panose="02010600030101010101" pitchFamily="2"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3KΩ</a:t>
                      </a:r>
                      <a:endPar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2KΩ</a:t>
                      </a:r>
                      <a:endPar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1KΩ</a:t>
                      </a:r>
                      <a:endPar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81063">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zh-CN" altLang="en-US"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原网络</a:t>
                      </a:r>
                      <a:endParaRPr kumimoji="0" lang="zh-CN" altLang="en-US"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U/V</a:t>
                      </a:r>
                      <a:endPar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79475">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zh-CN" altLang="en-US"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戴维南等效电路</a:t>
                      </a:r>
                      <a:endParaRPr kumimoji="0" lang="zh-CN" altLang="en-US"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469900" marR="0" lvl="0" indent="-469900" algn="ctr" defTabSz="914400" rtl="0" eaLnBrk="1" fontAlgn="base" latinLnBrk="0" hangingPunct="1">
                        <a:lnSpc>
                          <a:spcPct val="100000"/>
                        </a:lnSpc>
                        <a:spcBef>
                          <a:spcPct val="0"/>
                        </a:spcBef>
                        <a:spcAft>
                          <a:spcPct val="0"/>
                        </a:spcAft>
                        <a:buClrTx/>
                        <a:buSzTx/>
                        <a:buFontTx/>
                        <a:buNone/>
                      </a:pPr>
                      <a:r>
                        <a:rPr kumimoji="0" lang="en-US" altLang="zh-CN" sz="22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U/V</a:t>
                      </a:r>
                      <a:endParaRPr kumimoji="0" lang="en-US" altLang="zh-CN" sz="2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pPr>
                      <a:endParaRPr kumimoji="0" lang="zh-CN" altLang="zh-CN" sz="2200" b="0" i="0" u="none" strike="noStrike" cap="none" normalizeH="0" baseline="0" dirty="0">
                        <a:ln>
                          <a:noFill/>
                        </a:ln>
                        <a:solidFill>
                          <a:schemeClr val="tx1"/>
                        </a:solidFill>
                        <a:effectLst/>
                        <a:latin typeface="Verdana" panose="020B060403050404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87C328E9-091B-B582-65BF-B296F61AC04A}"/>
              </a:ext>
            </a:extLst>
          </p:cNvPr>
          <p:cNvSpPr>
            <a:spLocks noGrp="1" noChangeArrowheads="1"/>
          </p:cNvSpPr>
          <p:nvPr>
            <p:ph idx="1"/>
          </p:nvPr>
        </p:nvSpPr>
        <p:spPr>
          <a:xfrm>
            <a:off x="250825" y="620713"/>
            <a:ext cx="8569325" cy="4537075"/>
          </a:xfrm>
        </p:spPr>
        <p:txBody>
          <a:bodyPr/>
          <a:lstStyle/>
          <a:p>
            <a:pPr eaLnBrk="1" hangingPunct="1">
              <a:buFont typeface="Wingdings" panose="05000000000000000000" pitchFamily="2" charset="2"/>
              <a:buNone/>
              <a:defRPr/>
            </a:pPr>
            <a:r>
              <a:rPr lang="en-US" altLang="zh-CN" sz="3600" b="1" dirty="0">
                <a:solidFill>
                  <a:srgbClr val="DD2C09"/>
                </a:solidFill>
                <a:latin typeface="+mn-ea"/>
              </a:rPr>
              <a:t>    5.</a:t>
            </a:r>
            <a:r>
              <a:rPr lang="zh-CN" altLang="en-US" sz="3600" b="1" dirty="0">
                <a:solidFill>
                  <a:srgbClr val="DD2C09"/>
                </a:solidFill>
                <a:latin typeface="+mn-ea"/>
              </a:rPr>
              <a:t>测定戴维南等效电路的外特性</a:t>
            </a:r>
          </a:p>
          <a:p>
            <a:pPr eaLnBrk="1" hangingPunct="1">
              <a:defRPr/>
            </a:pPr>
            <a:endParaRPr lang="zh-CN" altLang="en-US" b="1" dirty="0">
              <a:solidFill>
                <a:srgbClr val="DD2C09"/>
              </a:solidFill>
            </a:endParaRPr>
          </a:p>
          <a:p>
            <a:pPr eaLnBrk="1" hangingPunct="1">
              <a:buFont typeface="Wingdings" panose="05000000000000000000" pitchFamily="2" charset="2"/>
              <a:buNone/>
              <a:defRPr/>
            </a:pPr>
            <a:r>
              <a:rPr lang="zh-CN" altLang="en-US" b="1" dirty="0">
                <a:solidFill>
                  <a:srgbClr val="0000FF"/>
                </a:solidFill>
              </a:rPr>
              <a:t>    用稳压源、电阻器串联按任务</a:t>
            </a:r>
            <a:r>
              <a:rPr lang="en-US" altLang="zh-CN" b="1" dirty="0">
                <a:solidFill>
                  <a:srgbClr val="0000FF"/>
                </a:solidFill>
              </a:rPr>
              <a:t>3</a:t>
            </a:r>
            <a:r>
              <a:rPr lang="zh-CN" altLang="en-US" b="1" dirty="0">
                <a:solidFill>
                  <a:srgbClr val="0000FF"/>
                </a:solidFill>
              </a:rPr>
              <a:t>中所测得的开路电压</a:t>
            </a:r>
            <a:r>
              <a:rPr lang="en-US" altLang="zh-CN" b="1" dirty="0" err="1">
                <a:solidFill>
                  <a:srgbClr val="0000FF"/>
                </a:solidFill>
              </a:rPr>
              <a:t>Uoc</a:t>
            </a:r>
            <a:r>
              <a:rPr lang="zh-CN" altLang="en-US" b="1" dirty="0">
                <a:solidFill>
                  <a:srgbClr val="0000FF"/>
                </a:solidFill>
              </a:rPr>
              <a:t>及入端等效电阻</a:t>
            </a:r>
            <a:r>
              <a:rPr lang="en-US" altLang="zh-CN" b="1" dirty="0">
                <a:solidFill>
                  <a:srgbClr val="0000FF"/>
                </a:solidFill>
              </a:rPr>
              <a:t>Ro</a:t>
            </a:r>
            <a:r>
              <a:rPr lang="zh-CN" altLang="en-US" b="1" dirty="0">
                <a:solidFill>
                  <a:srgbClr val="0000FF"/>
                </a:solidFill>
              </a:rPr>
              <a:t>取值，构成戴维南等效电路，如图</a:t>
            </a:r>
            <a:r>
              <a:rPr lang="en-US" altLang="zh-CN" b="1" dirty="0">
                <a:solidFill>
                  <a:srgbClr val="0000FF"/>
                </a:solidFill>
              </a:rPr>
              <a:t>2.2.2</a:t>
            </a:r>
            <a:r>
              <a:rPr lang="zh-CN" altLang="en-US" b="1" dirty="0">
                <a:solidFill>
                  <a:srgbClr val="0000FF"/>
                </a:solidFill>
              </a:rPr>
              <a:t>所示，在其输出端接上负载电阻</a:t>
            </a:r>
            <a:r>
              <a:rPr lang="en-US" altLang="zh-CN" b="1" dirty="0">
                <a:solidFill>
                  <a:srgbClr val="0000FF"/>
                </a:solidFill>
              </a:rPr>
              <a:t>R</a:t>
            </a:r>
            <a:r>
              <a:rPr lang="en-US" altLang="zh-CN" b="1" baseline="-25000" dirty="0">
                <a:solidFill>
                  <a:srgbClr val="0000FF"/>
                </a:solidFill>
              </a:rPr>
              <a:t>L</a:t>
            </a:r>
            <a:r>
              <a:rPr lang="zh-CN" altLang="en-US" b="1" dirty="0">
                <a:solidFill>
                  <a:srgbClr val="0000FF"/>
                </a:solidFill>
              </a:rPr>
              <a:t>，阻值同任务</a:t>
            </a:r>
            <a:r>
              <a:rPr lang="en-US" altLang="zh-CN" b="1" dirty="0">
                <a:solidFill>
                  <a:srgbClr val="0000FF"/>
                </a:solidFill>
              </a:rPr>
              <a:t>4</a:t>
            </a:r>
            <a:r>
              <a:rPr lang="zh-CN" altLang="en-US" b="1" dirty="0">
                <a:solidFill>
                  <a:srgbClr val="0000FF"/>
                </a:solidFill>
              </a:rPr>
              <a:t>，分别测出相应的电压</a:t>
            </a:r>
            <a:r>
              <a:rPr lang="en-US" altLang="zh-CN" b="1" dirty="0" err="1">
                <a:solidFill>
                  <a:srgbClr val="0000FF"/>
                </a:solidFill>
              </a:rPr>
              <a:t>U</a:t>
            </a:r>
            <a:r>
              <a:rPr lang="en-US" altLang="zh-CN" b="1" baseline="-25000" dirty="0" err="1">
                <a:solidFill>
                  <a:srgbClr val="0000FF"/>
                </a:solidFill>
              </a:rPr>
              <a:t>ab</a:t>
            </a:r>
            <a:r>
              <a:rPr lang="zh-CN" altLang="en-US" b="1" dirty="0">
                <a:solidFill>
                  <a:srgbClr val="0000FF"/>
                </a:solidFill>
              </a:rPr>
              <a:t>，填入表</a:t>
            </a:r>
            <a:r>
              <a:rPr lang="en-US" altLang="zh-CN" b="1" dirty="0">
                <a:solidFill>
                  <a:srgbClr val="0000FF"/>
                </a:solidFill>
              </a:rPr>
              <a:t>2.2.2</a:t>
            </a:r>
            <a:r>
              <a:rPr lang="zh-CN" altLang="en-US" b="1" dirty="0">
                <a:solidFill>
                  <a:srgbClr val="0000FF"/>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BA287B52-DDA1-59EB-0D15-C23639082A18}"/>
              </a:ext>
            </a:extLst>
          </p:cNvPr>
          <p:cNvSpPr>
            <a:spLocks noGrp="1" noChangeArrowheads="1"/>
          </p:cNvSpPr>
          <p:nvPr>
            <p:ph idx="1"/>
          </p:nvPr>
        </p:nvSpPr>
        <p:spPr/>
        <p:txBody>
          <a:bodyPr/>
          <a:lstStyle/>
          <a:p>
            <a:pPr eaLnBrk="1" hangingPunct="1">
              <a:buFont typeface="Wingdings" panose="05000000000000000000" pitchFamily="2" charset="2"/>
              <a:buNone/>
            </a:pPr>
            <a:r>
              <a:rPr lang="en-US" altLang="zh-CN" sz="2600" b="1">
                <a:solidFill>
                  <a:schemeClr val="accent2"/>
                </a:solidFill>
                <a:latin typeface="仿宋_GB2312" pitchFamily="49" charset="-122"/>
                <a:ea typeface="仿宋_GB2312" pitchFamily="49" charset="-122"/>
              </a:rPr>
              <a:t>1</a:t>
            </a:r>
            <a:r>
              <a:rPr lang="zh-CN" altLang="en-US" sz="2600" b="1">
                <a:solidFill>
                  <a:schemeClr val="accent2"/>
                </a:solidFill>
                <a:latin typeface="仿宋_GB2312" pitchFamily="49" charset="-122"/>
                <a:ea typeface="仿宋_GB2312" pitchFamily="49" charset="-122"/>
              </a:rPr>
              <a:t>．实验前准备</a:t>
            </a:r>
          </a:p>
          <a:p>
            <a:pPr eaLnBrk="1" hangingPunct="1">
              <a:buFont typeface="Wingdings" panose="05000000000000000000" pitchFamily="2" charset="2"/>
              <a:buNone/>
            </a:pPr>
            <a:r>
              <a:rPr lang="zh-CN" altLang="en-US" sz="2600" b="1">
                <a:solidFill>
                  <a:schemeClr val="folHlink"/>
                </a:solidFill>
                <a:latin typeface="仿宋_GB2312" pitchFamily="49" charset="-122"/>
                <a:ea typeface="仿宋_GB2312" pitchFamily="49" charset="-122"/>
              </a:rPr>
              <a:t>      参加实验者</a:t>
            </a:r>
            <a:r>
              <a:rPr lang="zh-CN" altLang="en-US" sz="2600" b="1">
                <a:solidFill>
                  <a:schemeClr val="accent2"/>
                </a:solidFill>
                <a:latin typeface="仿宋_GB2312" pitchFamily="49" charset="-122"/>
                <a:ea typeface="仿宋_GB2312" pitchFamily="49" charset="-122"/>
              </a:rPr>
              <a:t>应对实验内容进行预习。</a:t>
            </a:r>
            <a:r>
              <a:rPr lang="zh-CN" altLang="en-US" sz="2600" b="1">
                <a:solidFill>
                  <a:schemeClr val="folHlink"/>
                </a:solidFill>
                <a:latin typeface="仿宋_GB2312" pitchFamily="49" charset="-122"/>
                <a:ea typeface="仿宋_GB2312" pitchFamily="49" charset="-122"/>
              </a:rPr>
              <a:t>要明确实验目的要求，掌握与实验内容相关的基本原理</a:t>
            </a:r>
            <a:r>
              <a:rPr lang="en-US" altLang="zh-CN" sz="2600" b="1">
                <a:solidFill>
                  <a:schemeClr val="folHlink"/>
                </a:solidFill>
                <a:latin typeface="仿宋_GB2312" pitchFamily="49" charset="-122"/>
                <a:ea typeface="仿宋_GB2312" pitchFamily="49" charset="-122"/>
              </a:rPr>
              <a:t>(</a:t>
            </a:r>
            <a:r>
              <a:rPr lang="zh-CN" altLang="en-US" sz="2600" b="1">
                <a:solidFill>
                  <a:schemeClr val="folHlink"/>
                </a:solidFill>
                <a:latin typeface="仿宋_GB2312" pitchFamily="49" charset="-122"/>
                <a:ea typeface="仿宋_GB2312" pitchFamily="49" charset="-122"/>
              </a:rPr>
              <a:t>设计性实验则要完成设计任务</a:t>
            </a:r>
            <a:r>
              <a:rPr lang="en-US" altLang="zh-CN" sz="2600" b="1">
                <a:solidFill>
                  <a:schemeClr val="folHlink"/>
                </a:solidFill>
                <a:latin typeface="仿宋_GB2312" pitchFamily="49" charset="-122"/>
                <a:ea typeface="仿宋_GB2312" pitchFamily="49" charset="-122"/>
              </a:rPr>
              <a:t>)</a:t>
            </a:r>
            <a:r>
              <a:rPr lang="zh-CN" altLang="en-US" sz="2600" b="1">
                <a:solidFill>
                  <a:schemeClr val="folHlink"/>
                </a:solidFill>
                <a:latin typeface="仿宋_GB2312" pitchFamily="49" charset="-122"/>
                <a:ea typeface="仿宋_GB2312" pitchFamily="49" charset="-122"/>
              </a:rPr>
              <a:t>，拟出实验方法和步骤，设计实验表格，对思考题作出解答，初步估算</a:t>
            </a:r>
            <a:r>
              <a:rPr lang="en-US" altLang="zh-CN" sz="2600" b="1">
                <a:solidFill>
                  <a:schemeClr val="folHlink"/>
                </a:solidFill>
                <a:latin typeface="仿宋_GB2312" pitchFamily="49" charset="-122"/>
                <a:ea typeface="仿宋_GB2312" pitchFamily="49" charset="-122"/>
              </a:rPr>
              <a:t>(</a:t>
            </a:r>
            <a:r>
              <a:rPr lang="zh-CN" altLang="en-US" sz="2600" b="1">
                <a:solidFill>
                  <a:schemeClr val="folHlink"/>
                </a:solidFill>
                <a:latin typeface="仿宋_GB2312" pitchFamily="49" charset="-122"/>
                <a:ea typeface="仿宋_GB2312" pitchFamily="49" charset="-122"/>
              </a:rPr>
              <a:t>或分析</a:t>
            </a:r>
            <a:r>
              <a:rPr lang="en-US" altLang="zh-CN" sz="2600" b="1">
                <a:solidFill>
                  <a:schemeClr val="folHlink"/>
                </a:solidFill>
                <a:latin typeface="仿宋_GB2312" pitchFamily="49" charset="-122"/>
                <a:ea typeface="仿宋_GB2312" pitchFamily="49" charset="-122"/>
              </a:rPr>
              <a:t>)</a:t>
            </a:r>
            <a:r>
              <a:rPr lang="zh-CN" altLang="en-US" sz="2600" b="1">
                <a:solidFill>
                  <a:schemeClr val="folHlink"/>
                </a:solidFill>
                <a:latin typeface="仿宋_GB2312" pitchFamily="49" charset="-122"/>
                <a:ea typeface="仿宋_GB2312" pitchFamily="49" charset="-122"/>
              </a:rPr>
              <a:t>实验结果</a:t>
            </a:r>
            <a:r>
              <a:rPr lang="en-US" altLang="zh-CN" sz="2600" b="1">
                <a:solidFill>
                  <a:schemeClr val="folHlink"/>
                </a:solidFill>
                <a:latin typeface="仿宋_GB2312" pitchFamily="49" charset="-122"/>
                <a:ea typeface="仿宋_GB2312" pitchFamily="49" charset="-122"/>
              </a:rPr>
              <a:t>(</a:t>
            </a:r>
            <a:r>
              <a:rPr lang="zh-CN" altLang="en-US" sz="2600" b="1">
                <a:solidFill>
                  <a:schemeClr val="folHlink"/>
                </a:solidFill>
                <a:latin typeface="仿宋_GB2312" pitchFamily="49" charset="-122"/>
                <a:ea typeface="仿宋_GB2312" pitchFamily="49" charset="-122"/>
              </a:rPr>
              <a:t>包括参数和波形</a:t>
            </a:r>
            <a:r>
              <a:rPr lang="en-US" altLang="zh-CN" sz="2600" b="1">
                <a:solidFill>
                  <a:schemeClr val="folHlink"/>
                </a:solidFill>
                <a:latin typeface="仿宋_GB2312" pitchFamily="49" charset="-122"/>
                <a:ea typeface="仿宋_GB2312" pitchFamily="49" charset="-122"/>
              </a:rPr>
              <a:t>)</a:t>
            </a:r>
            <a:r>
              <a:rPr lang="zh-CN" altLang="en-US" sz="2600" b="1">
                <a:solidFill>
                  <a:schemeClr val="folHlink"/>
                </a:solidFill>
                <a:latin typeface="仿宋_GB2312" pitchFamily="49" charset="-122"/>
                <a:ea typeface="仿宋_GB2312" pitchFamily="49" charset="-122"/>
              </a:rPr>
              <a:t>，最后做出预习报告。实验前，教师要检查预习情况，并对学生进行提问，</a:t>
            </a:r>
            <a:r>
              <a:rPr lang="zh-CN" altLang="en-US" sz="2600" b="1">
                <a:solidFill>
                  <a:srgbClr val="FF3300"/>
                </a:solidFill>
                <a:latin typeface="仿宋_GB2312" pitchFamily="49" charset="-122"/>
                <a:ea typeface="仿宋_GB2312" pitchFamily="49" charset="-122"/>
              </a:rPr>
              <a:t>预习不合格者不准进行实验。</a:t>
            </a:r>
            <a:r>
              <a:rPr lang="zh-CN" altLang="en-US" sz="2600" b="1">
                <a:solidFill>
                  <a:schemeClr val="folHlink"/>
                </a:solidFill>
                <a:latin typeface="仿宋_GB2312" pitchFamily="49" charset="-122"/>
                <a:ea typeface="仿宋_GB2312" pitchFamily="49" charset="-122"/>
              </a:rPr>
              <a:t>实验前注意访问电子基础教学实验中心网站</a:t>
            </a:r>
            <a:r>
              <a:rPr lang="en-US" altLang="zh-CN" sz="2600" b="1">
                <a:solidFill>
                  <a:srgbClr val="FF3300"/>
                </a:solidFill>
                <a:latin typeface="仿宋_GB2312" pitchFamily="49" charset="-122"/>
                <a:ea typeface="仿宋_GB2312" pitchFamily="49" charset="-122"/>
              </a:rPr>
              <a:t>https://gcsjzx.cuit.edu.cn</a:t>
            </a:r>
            <a:r>
              <a:rPr lang="zh-CN" altLang="en-US" sz="2600" b="1">
                <a:solidFill>
                  <a:schemeClr val="folHlink"/>
                </a:solidFill>
                <a:latin typeface="仿宋_GB2312" pitchFamily="49" charset="-122"/>
                <a:ea typeface="仿宋_GB2312" pitchFamily="49" charset="-122"/>
              </a:rPr>
              <a:t>了解有关实验内容及要求。</a:t>
            </a:r>
          </a:p>
        </p:txBody>
      </p:sp>
      <p:sp>
        <p:nvSpPr>
          <p:cNvPr id="9219" name="Rectangle 4">
            <a:extLst>
              <a:ext uri="{FF2B5EF4-FFF2-40B4-BE49-F238E27FC236}">
                <a16:creationId xmlns:a16="http://schemas.microsoft.com/office/drawing/2014/main" id="{7B353E2B-E564-9A87-8826-6B7DFCC466D6}"/>
              </a:ext>
            </a:extLst>
          </p:cNvPr>
          <p:cNvSpPr>
            <a:spLocks noGrp="1" noChangeArrowheads="1"/>
          </p:cNvSpPr>
          <p:nvPr>
            <p:ph type="title"/>
          </p:nvPr>
        </p:nvSpPr>
        <p:spPr>
          <a:xfrm>
            <a:off x="1258888" y="422275"/>
            <a:ext cx="8001000" cy="433388"/>
          </a:xfrm>
        </p:spPr>
        <p:txBody>
          <a:bodyPr/>
          <a:lstStyle/>
          <a:p>
            <a:pPr eaLnBrk="1" hangingPunct="1"/>
            <a:r>
              <a:rPr lang="zh-CN" altLang="en-US" sz="3400" b="1">
                <a:solidFill>
                  <a:srgbClr val="0000FF"/>
                </a:solidFill>
              </a:rPr>
              <a:t>二、 电子技术基础实验的一般要求</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03C8919-2C44-C837-C2E5-3AE8F8157C38}"/>
              </a:ext>
            </a:extLst>
          </p:cNvPr>
          <p:cNvSpPr>
            <a:spLocks noGrp="1" noChangeArrowheads="1"/>
          </p:cNvSpPr>
          <p:nvPr>
            <p:ph idx="1"/>
          </p:nvPr>
        </p:nvSpPr>
        <p:spPr/>
        <p:txBody>
          <a:bodyPr/>
          <a:lstStyle/>
          <a:p>
            <a:pPr eaLnBrk="1" hangingPunct="1">
              <a:buFont typeface="Wingdings" panose="05000000000000000000" pitchFamily="2" charset="2"/>
              <a:buNone/>
            </a:pPr>
            <a:r>
              <a:rPr lang="zh-CN" altLang="en-US" b="1">
                <a:solidFill>
                  <a:srgbClr val="DD2C09"/>
                </a:solidFill>
              </a:rPr>
              <a:t>（三） 注意事项</a:t>
            </a:r>
          </a:p>
          <a:p>
            <a:pPr eaLnBrk="1" hangingPunct="1"/>
            <a:endParaRPr lang="zh-CN" altLang="en-US" b="1">
              <a:solidFill>
                <a:srgbClr val="DD2C09"/>
              </a:solidFill>
            </a:endParaRPr>
          </a:p>
          <a:p>
            <a:pPr eaLnBrk="1" hangingPunct="1">
              <a:buFont typeface="Wingdings" panose="05000000000000000000" pitchFamily="2" charset="2"/>
              <a:buNone/>
            </a:pPr>
            <a:r>
              <a:rPr lang="en-US" altLang="zh-CN" b="1">
                <a:solidFill>
                  <a:srgbClr val="0000FF"/>
                </a:solidFill>
              </a:rPr>
              <a:t>1. </a:t>
            </a:r>
            <a:r>
              <a:rPr lang="zh-CN" altLang="en-US" b="1">
                <a:solidFill>
                  <a:srgbClr val="0000FF"/>
                </a:solidFill>
              </a:rPr>
              <a:t>测量电压时，不但要读出数值，还要判断实际方向，并与设定的参考方向进行比较。若不一致，则该数值前加</a:t>
            </a:r>
            <a:r>
              <a:rPr lang="zh-CN" altLang="en-US" b="1">
                <a:solidFill>
                  <a:srgbClr val="0000FF"/>
                </a:solidFill>
                <a:latin typeface="Arial" panose="020B0604020202020204" pitchFamily="34" charset="0"/>
              </a:rPr>
              <a:t>“</a:t>
            </a:r>
            <a:r>
              <a:rPr lang="zh-CN" altLang="en-US" b="1">
                <a:solidFill>
                  <a:srgbClr val="0000FF"/>
                </a:solidFill>
              </a:rPr>
              <a:t>－</a:t>
            </a:r>
            <a:r>
              <a:rPr lang="zh-CN" altLang="en-US" b="1">
                <a:solidFill>
                  <a:srgbClr val="0000FF"/>
                </a:solidFill>
                <a:latin typeface="Arial" panose="020B0604020202020204" pitchFamily="34" charset="0"/>
              </a:rPr>
              <a:t>”</a:t>
            </a:r>
            <a:r>
              <a:rPr lang="zh-CN" altLang="en-US" b="1">
                <a:solidFill>
                  <a:srgbClr val="0000FF"/>
                </a:solidFill>
              </a:rPr>
              <a:t>号。</a:t>
            </a:r>
          </a:p>
          <a:p>
            <a:pPr eaLnBrk="1" hangingPunct="1">
              <a:buFont typeface="Wingdings" panose="05000000000000000000" pitchFamily="2" charset="2"/>
              <a:buNone/>
            </a:pPr>
            <a:r>
              <a:rPr lang="en-US" altLang="zh-CN" b="1">
                <a:solidFill>
                  <a:srgbClr val="0000FF"/>
                </a:solidFill>
              </a:rPr>
              <a:t>2. </a:t>
            </a:r>
            <a:r>
              <a:rPr lang="zh-CN" altLang="en-US" b="1">
                <a:solidFill>
                  <a:srgbClr val="0000FF"/>
                </a:solidFill>
              </a:rPr>
              <a:t>实验中，电压源的输出电压要用万用表的直流电压挡测量，稳压电源指示的数值仅为参考值。</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61920FD-477C-9E42-D02D-AF2C13C5C339}"/>
              </a:ext>
            </a:extLst>
          </p:cNvPr>
          <p:cNvSpPr>
            <a:spLocks noGrp="1" noChangeArrowheads="1"/>
          </p:cNvSpPr>
          <p:nvPr>
            <p:ph idx="1"/>
          </p:nvPr>
        </p:nvSpPr>
        <p:spPr/>
        <p:txBody>
          <a:bodyPr/>
          <a:lstStyle/>
          <a:p>
            <a:pPr eaLnBrk="1" hangingPunct="1">
              <a:lnSpc>
                <a:spcPct val="90000"/>
              </a:lnSpc>
              <a:buFont typeface="Wingdings" panose="05000000000000000000" pitchFamily="2" charset="2"/>
              <a:buNone/>
            </a:pPr>
            <a:r>
              <a:rPr lang="zh-CN" altLang="en-US" b="1">
                <a:solidFill>
                  <a:srgbClr val="DD2C09"/>
                </a:solidFill>
              </a:rPr>
              <a:t>（四） 思考题</a:t>
            </a:r>
          </a:p>
          <a:p>
            <a:pPr eaLnBrk="1" hangingPunct="1">
              <a:lnSpc>
                <a:spcPct val="90000"/>
              </a:lnSpc>
              <a:buFont typeface="Wingdings" panose="05000000000000000000" pitchFamily="2" charset="2"/>
              <a:buNone/>
            </a:pPr>
            <a:r>
              <a:rPr lang="en-US" altLang="zh-CN" b="1">
                <a:solidFill>
                  <a:schemeClr val="folHlink"/>
                </a:solidFill>
              </a:rPr>
              <a:t>1 .</a:t>
            </a:r>
            <a:r>
              <a:rPr lang="zh-CN" altLang="en-US" b="1">
                <a:solidFill>
                  <a:schemeClr val="folHlink"/>
                </a:solidFill>
              </a:rPr>
              <a:t>进行叠加定理实验时，不作用的电压源应如何处理？为什么？</a:t>
            </a:r>
          </a:p>
          <a:p>
            <a:pPr eaLnBrk="1" hangingPunct="1">
              <a:lnSpc>
                <a:spcPct val="90000"/>
              </a:lnSpc>
              <a:buFont typeface="Wingdings" panose="05000000000000000000" pitchFamily="2" charset="2"/>
              <a:buNone/>
            </a:pPr>
            <a:r>
              <a:rPr lang="en-US" altLang="zh-CN" b="1">
                <a:solidFill>
                  <a:schemeClr val="folHlink"/>
                </a:solidFill>
              </a:rPr>
              <a:t>2 .</a:t>
            </a:r>
            <a:r>
              <a:rPr lang="zh-CN" altLang="en-US" b="1">
                <a:solidFill>
                  <a:schemeClr val="folHlink"/>
                </a:solidFill>
              </a:rPr>
              <a:t>如网络中含有受控源，戴维南定理是否成立</a:t>
            </a:r>
            <a:r>
              <a:rPr lang="en-US" altLang="zh-CN" b="1">
                <a:solidFill>
                  <a:schemeClr val="folHlink"/>
                </a:solidFill>
              </a:rPr>
              <a:t>? </a:t>
            </a:r>
            <a:r>
              <a:rPr lang="zh-CN" altLang="en-US" b="1">
                <a:solidFill>
                  <a:schemeClr val="folHlink"/>
                </a:solidFill>
              </a:rPr>
              <a:t>如网络中含有非线性元件呢？</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图片 3">
            <a:extLst>
              <a:ext uri="{FF2B5EF4-FFF2-40B4-BE49-F238E27FC236}">
                <a16:creationId xmlns:a16="http://schemas.microsoft.com/office/drawing/2014/main" id="{8EBB2F52-318D-FA15-99BF-0AA762017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0"/>
            <a:ext cx="9828213" cy="676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94231" name="墨迹 94230">
                <a:extLst>
                  <a:ext uri="{FF2B5EF4-FFF2-40B4-BE49-F238E27FC236}">
                    <a16:creationId xmlns:a16="http://schemas.microsoft.com/office/drawing/2014/main" id="{ABDF6226-58F0-E7C4-2438-D15D0E4FC5A7}"/>
                  </a:ext>
                </a:extLst>
              </p14:cNvPr>
              <p14:cNvContentPartPr/>
              <p14:nvPr/>
            </p14:nvContentPartPr>
            <p14:xfrm>
              <a:off x="7867641" y="6062663"/>
              <a:ext cx="1588" cy="1587"/>
            </p14:xfrm>
          </p:contentPart>
        </mc:Choice>
        <mc:Fallback>
          <p:pic>
            <p:nvPicPr>
              <p:cNvPr id="94231" name="墨迹 94230">
                <a:extLst>
                  <a:ext uri="{FF2B5EF4-FFF2-40B4-BE49-F238E27FC236}">
                    <a16:creationId xmlns:a16="http://schemas.microsoft.com/office/drawing/2014/main" id="{ABDF6226-58F0-E7C4-2438-D15D0E4FC5A7}"/>
                  </a:ext>
                </a:extLst>
              </p:cNvPr>
              <p:cNvPicPr/>
              <p:nvPr/>
            </p:nvPicPr>
            <p:blipFill>
              <a:blip r:embed="rId4"/>
              <a:stretch>
                <a:fillRect/>
              </a:stretch>
            </p:blipFill>
            <p:spPr>
              <a:xfrm>
                <a:off x="7789829" y="5984900"/>
                <a:ext cx="154036" cy="153939"/>
              </a:xfrm>
              <a:prstGeom prst="rect">
                <a:avLst/>
              </a:prstGeom>
            </p:spPr>
          </p:pic>
        </mc:Fallback>
      </mc:AlternateContent>
      <p:pic>
        <p:nvPicPr>
          <p:cNvPr id="61444" name="图片 94268">
            <a:extLst>
              <a:ext uri="{FF2B5EF4-FFF2-40B4-BE49-F238E27FC236}">
                <a16:creationId xmlns:a16="http://schemas.microsoft.com/office/drawing/2014/main" id="{8D338DA4-F167-BD84-3EC6-99EA2466B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0"/>
            <a:ext cx="2951162"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6">
            <a:extLst>
              <a:ext uri="{FF2B5EF4-FFF2-40B4-BE49-F238E27FC236}">
                <a16:creationId xmlns:a16="http://schemas.microsoft.com/office/drawing/2014/main" id="{E4868813-6567-6762-E449-9C7861F550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387350"/>
            <a:ext cx="5183188" cy="325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A245A080-7DBA-4A82-82C8-05F993FE7C6A}"/>
              </a:ext>
            </a:extLst>
          </p:cNvPr>
          <p:cNvSpPr>
            <a:spLocks noGrp="1" noChangeArrowheads="1"/>
          </p:cNvSpPr>
          <p:nvPr>
            <p:ph idx="1"/>
          </p:nvPr>
        </p:nvSpPr>
        <p:spPr>
          <a:xfrm>
            <a:off x="520700" y="1341438"/>
            <a:ext cx="8001000" cy="4968875"/>
          </a:xfrm>
        </p:spPr>
        <p:txBody>
          <a:bodyPr/>
          <a:lstStyle/>
          <a:p>
            <a:pPr eaLnBrk="1" hangingPunct="1">
              <a:lnSpc>
                <a:spcPts val="2600"/>
              </a:lnSpc>
              <a:buFont typeface="Wingdings" panose="05000000000000000000" pitchFamily="2" charset="2"/>
              <a:buNone/>
            </a:pPr>
            <a:r>
              <a:rPr lang="en-US" altLang="zh-CN" sz="2400" b="1">
                <a:solidFill>
                  <a:schemeClr val="accent2"/>
                </a:solidFill>
                <a:latin typeface="仿宋_GB2312" pitchFamily="49" charset="-122"/>
                <a:ea typeface="仿宋_GB2312" pitchFamily="49" charset="-122"/>
              </a:rPr>
              <a:t>2</a:t>
            </a:r>
            <a:r>
              <a:rPr lang="zh-CN" altLang="en-US" sz="2400" b="1">
                <a:solidFill>
                  <a:schemeClr val="accent2"/>
                </a:solidFill>
                <a:latin typeface="仿宋_GB2312" pitchFamily="49" charset="-122"/>
                <a:ea typeface="仿宋_GB2312" pitchFamily="49" charset="-122"/>
              </a:rPr>
              <a:t>．实验进行</a:t>
            </a:r>
          </a:p>
          <a:p>
            <a:pPr eaLnBrk="1" hangingPunct="1">
              <a:lnSpc>
                <a:spcPts val="2600"/>
              </a:lnSpc>
              <a:buFont typeface="Wingdings" panose="05000000000000000000" pitchFamily="2" charset="2"/>
              <a:buNone/>
            </a:pPr>
            <a:r>
              <a:rPr lang="en-US" altLang="zh-CN" sz="2400" b="1">
                <a:solidFill>
                  <a:srgbClr val="004676"/>
                </a:solidFill>
                <a:latin typeface="仿宋_GB2312" pitchFamily="49" charset="-122"/>
                <a:ea typeface="仿宋_GB2312" pitchFamily="49" charset="-122"/>
              </a:rPr>
              <a:t>1</a:t>
            </a:r>
            <a:r>
              <a:rPr lang="zh-CN" altLang="en-US" sz="2400" b="1">
                <a:solidFill>
                  <a:srgbClr val="004676"/>
                </a:solidFill>
                <a:latin typeface="仿宋_GB2312" pitchFamily="49" charset="-122"/>
                <a:ea typeface="仿宋_GB2312" pitchFamily="49" charset="-122"/>
              </a:rPr>
              <a:t>）学生第一次进入实验室后，按学号顺序与实验台编号依次 </a:t>
            </a:r>
            <a:r>
              <a:rPr lang="zh-CN" altLang="en-US" sz="2400" b="1">
                <a:solidFill>
                  <a:srgbClr val="FF3300"/>
                </a:solidFill>
                <a:latin typeface="仿宋_GB2312" pitchFamily="49" charset="-122"/>
                <a:ea typeface="仿宋_GB2312" pitchFamily="49" charset="-122"/>
              </a:rPr>
              <a:t>固定座次</a:t>
            </a:r>
            <a:r>
              <a:rPr lang="zh-CN" altLang="en-US" sz="2400" b="1">
                <a:solidFill>
                  <a:srgbClr val="004676"/>
                </a:solidFill>
                <a:latin typeface="仿宋_GB2312" pitchFamily="49" charset="-122"/>
                <a:ea typeface="仿宋_GB2312" pitchFamily="49" charset="-122"/>
              </a:rPr>
              <a:t>，以后每次实验均按该方法固定自己的实验台。</a:t>
            </a:r>
            <a:endParaRPr lang="zh-CN" altLang="en-US" sz="2400" b="1">
              <a:solidFill>
                <a:schemeClr val="accent2"/>
              </a:solidFill>
              <a:latin typeface="仿宋_GB2312" pitchFamily="49" charset="-122"/>
              <a:ea typeface="仿宋_GB2312" pitchFamily="49" charset="-122"/>
            </a:endParaRPr>
          </a:p>
          <a:p>
            <a:pPr eaLnBrk="1" hangingPunct="1">
              <a:lnSpc>
                <a:spcPts val="2600"/>
              </a:lnSpc>
              <a:buFont typeface="Wingdings" panose="05000000000000000000" pitchFamily="2" charset="2"/>
              <a:buNone/>
            </a:pPr>
            <a:r>
              <a:rPr lang="en-US" altLang="zh-CN" sz="2400" b="1">
                <a:solidFill>
                  <a:schemeClr val="folHlink"/>
                </a:solidFill>
                <a:latin typeface="仿宋_GB2312" pitchFamily="49" charset="-122"/>
                <a:ea typeface="仿宋_GB2312" pitchFamily="49" charset="-122"/>
              </a:rPr>
              <a:t>2</a:t>
            </a:r>
            <a:r>
              <a:rPr lang="zh-CN" altLang="en-US" sz="2400" b="1">
                <a:solidFill>
                  <a:schemeClr val="folHlink"/>
                </a:solidFill>
                <a:latin typeface="仿宋_GB2312" pitchFamily="49" charset="-122"/>
                <a:ea typeface="仿宋_GB2312" pitchFamily="49" charset="-122"/>
              </a:rPr>
              <a:t>）参加实验者要自觉遵守实验室规则。</a:t>
            </a:r>
          </a:p>
          <a:p>
            <a:pPr eaLnBrk="1" hangingPunct="1">
              <a:lnSpc>
                <a:spcPts val="2600"/>
              </a:lnSpc>
              <a:buFont typeface="Wingdings" panose="05000000000000000000" pitchFamily="2" charset="2"/>
              <a:buNone/>
            </a:pPr>
            <a:r>
              <a:rPr lang="en-US" altLang="zh-CN" sz="2400" b="1">
                <a:solidFill>
                  <a:schemeClr val="folHlink"/>
                </a:solidFill>
                <a:latin typeface="仿宋_GB2312" pitchFamily="49" charset="-122"/>
                <a:ea typeface="仿宋_GB2312" pitchFamily="49" charset="-122"/>
              </a:rPr>
              <a:t>3</a:t>
            </a:r>
            <a:r>
              <a:rPr lang="zh-CN" altLang="en-US" sz="2400" b="1">
                <a:solidFill>
                  <a:schemeClr val="folHlink"/>
                </a:solidFill>
                <a:latin typeface="仿宋_GB2312" pitchFamily="49" charset="-122"/>
                <a:ea typeface="仿宋_GB2312" pitchFamily="49" charset="-122"/>
              </a:rPr>
              <a:t>）根据实验内容合理布置实验现场。仪器设备和实验装置安放要适当。按实验方案搭建实验电路和测试电路。   </a:t>
            </a:r>
          </a:p>
          <a:p>
            <a:pPr eaLnBrk="1" hangingPunct="1">
              <a:lnSpc>
                <a:spcPts val="2600"/>
              </a:lnSpc>
              <a:buFont typeface="Wingdings" panose="05000000000000000000" pitchFamily="2" charset="2"/>
              <a:buNone/>
            </a:pPr>
            <a:r>
              <a:rPr lang="en-US" altLang="zh-CN" sz="2400" b="1">
                <a:solidFill>
                  <a:schemeClr val="folHlink"/>
                </a:solidFill>
                <a:latin typeface="仿宋_GB2312" pitchFamily="49" charset="-122"/>
                <a:ea typeface="仿宋_GB2312" pitchFamily="49" charset="-122"/>
              </a:rPr>
              <a:t>4</a:t>
            </a:r>
            <a:r>
              <a:rPr lang="zh-CN" altLang="en-US" sz="2400" b="1">
                <a:solidFill>
                  <a:schemeClr val="folHlink"/>
                </a:solidFill>
                <a:latin typeface="仿宋_GB2312" pitchFamily="49" charset="-122"/>
                <a:ea typeface="仿宋_GB2312" pitchFamily="49" charset="-122"/>
              </a:rPr>
              <a:t>）</a:t>
            </a:r>
            <a:r>
              <a:rPr lang="zh-CN" altLang="en-US" sz="2400" b="1">
                <a:solidFill>
                  <a:srgbClr val="FF3300"/>
                </a:solidFill>
                <a:latin typeface="仿宋_GB2312" pitchFamily="49" charset="-122"/>
                <a:ea typeface="仿宋_GB2312" pitchFamily="49" charset="-122"/>
              </a:rPr>
              <a:t>要认真记录实验条件和所得数据、波形</a:t>
            </a:r>
            <a:r>
              <a:rPr lang="en-US" altLang="zh-CN" sz="2400" b="1">
                <a:solidFill>
                  <a:schemeClr val="folHlink"/>
                </a:solidFill>
                <a:latin typeface="仿宋_GB2312" pitchFamily="49" charset="-122"/>
                <a:ea typeface="仿宋_GB2312" pitchFamily="49" charset="-122"/>
              </a:rPr>
              <a:t>(</a:t>
            </a:r>
            <a:r>
              <a:rPr lang="zh-CN" altLang="en-US" sz="2400" b="1">
                <a:solidFill>
                  <a:schemeClr val="folHlink"/>
                </a:solidFill>
                <a:latin typeface="仿宋_GB2312" pitchFamily="49" charset="-122"/>
                <a:ea typeface="仿宋_GB2312" pitchFamily="49" charset="-122"/>
              </a:rPr>
              <a:t>并进行分析判断所得数据、波形是否正确</a:t>
            </a:r>
            <a:r>
              <a:rPr lang="en-US" altLang="zh-CN" sz="2400" b="1">
                <a:solidFill>
                  <a:schemeClr val="folHlink"/>
                </a:solidFill>
                <a:latin typeface="仿宋_GB2312" pitchFamily="49" charset="-122"/>
                <a:ea typeface="仿宋_GB2312" pitchFamily="49" charset="-122"/>
              </a:rPr>
              <a:t>)</a:t>
            </a:r>
            <a:r>
              <a:rPr lang="zh-CN" altLang="en-US" sz="2400" b="1">
                <a:solidFill>
                  <a:schemeClr val="folHlink"/>
                </a:solidFill>
                <a:latin typeface="仿宋_GB2312" pitchFamily="49" charset="-122"/>
                <a:ea typeface="仿宋_GB2312" pitchFamily="49" charset="-122"/>
              </a:rPr>
              <a:t>。发生故障应独立思考，耐心排除，并记下排除故障过程和方法。</a:t>
            </a:r>
          </a:p>
          <a:p>
            <a:pPr eaLnBrk="1" hangingPunct="1">
              <a:lnSpc>
                <a:spcPts val="2600"/>
              </a:lnSpc>
              <a:buFont typeface="Wingdings" panose="05000000000000000000" pitchFamily="2" charset="2"/>
              <a:buNone/>
            </a:pPr>
            <a:r>
              <a:rPr lang="en-US" altLang="zh-CN" sz="2400" b="1">
                <a:solidFill>
                  <a:schemeClr val="folHlink"/>
                </a:solidFill>
                <a:latin typeface="仿宋_GB2312" pitchFamily="49" charset="-122"/>
                <a:ea typeface="仿宋_GB2312" pitchFamily="49" charset="-122"/>
              </a:rPr>
              <a:t>5</a:t>
            </a:r>
            <a:r>
              <a:rPr lang="zh-CN" altLang="en-US" sz="2400" b="1">
                <a:solidFill>
                  <a:schemeClr val="folHlink"/>
                </a:solidFill>
                <a:latin typeface="仿宋_GB2312" pitchFamily="49" charset="-122"/>
                <a:ea typeface="仿宋_GB2312" pitchFamily="49" charset="-122"/>
              </a:rPr>
              <a:t>）发生事故应立即切断电源，并报告指导教师和实验室有关人员，等候处理。遇到问题要尽量独立思考和分析原因，尝试排除故障。</a:t>
            </a:r>
          </a:p>
        </p:txBody>
      </p:sp>
      <p:sp>
        <p:nvSpPr>
          <p:cNvPr id="10243" name="Rectangle 4">
            <a:extLst>
              <a:ext uri="{FF2B5EF4-FFF2-40B4-BE49-F238E27FC236}">
                <a16:creationId xmlns:a16="http://schemas.microsoft.com/office/drawing/2014/main" id="{04A394C8-AE9C-EAEC-0CED-FB24A6618F5E}"/>
              </a:ext>
            </a:extLst>
          </p:cNvPr>
          <p:cNvSpPr>
            <a:spLocks noGrp="1" noChangeArrowheads="1"/>
          </p:cNvSpPr>
          <p:nvPr>
            <p:ph type="title"/>
          </p:nvPr>
        </p:nvSpPr>
        <p:spPr>
          <a:xfrm>
            <a:off x="1331913" y="404813"/>
            <a:ext cx="8001000" cy="433387"/>
          </a:xfrm>
        </p:spPr>
        <p:txBody>
          <a:bodyPr/>
          <a:lstStyle/>
          <a:p>
            <a:pPr eaLnBrk="1" hangingPunct="1"/>
            <a:r>
              <a:rPr lang="zh-CN" altLang="en-US" sz="3400" b="1">
                <a:solidFill>
                  <a:srgbClr val="0000FF"/>
                </a:solidFill>
              </a:rPr>
              <a:t>二、 电子技术基础实验的一般要求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F06A0436-E04B-76C8-6F5A-EDEB8BDFDF93}"/>
              </a:ext>
            </a:extLst>
          </p:cNvPr>
          <p:cNvSpPr>
            <a:spLocks noGrp="1" noChangeArrowheads="1"/>
          </p:cNvSpPr>
          <p:nvPr>
            <p:ph idx="1"/>
          </p:nvPr>
        </p:nvSpPr>
        <p:spPr>
          <a:xfrm>
            <a:off x="468313" y="1341438"/>
            <a:ext cx="8001000" cy="4537075"/>
          </a:xfrm>
        </p:spPr>
        <p:txBody>
          <a:bodyPr/>
          <a:lstStyle/>
          <a:p>
            <a:pPr eaLnBrk="1" hangingPunct="1">
              <a:lnSpc>
                <a:spcPts val="2800"/>
              </a:lnSpc>
              <a:buFont typeface="Wingdings" panose="05000000000000000000" pitchFamily="2" charset="2"/>
              <a:buNone/>
            </a:pPr>
            <a:r>
              <a:rPr lang="en-US" altLang="zh-CN" sz="2600" b="1">
                <a:solidFill>
                  <a:schemeClr val="accent2"/>
                </a:solidFill>
                <a:latin typeface="仿宋_GB2312" pitchFamily="49" charset="-122"/>
                <a:ea typeface="仿宋_GB2312" pitchFamily="49" charset="-122"/>
              </a:rPr>
              <a:t>3</a:t>
            </a:r>
            <a:r>
              <a:rPr lang="zh-CN" altLang="en-US" sz="2600" b="1">
                <a:solidFill>
                  <a:schemeClr val="accent2"/>
                </a:solidFill>
                <a:latin typeface="仿宋_GB2312" pitchFamily="49" charset="-122"/>
                <a:ea typeface="仿宋_GB2312" pitchFamily="49" charset="-122"/>
              </a:rPr>
              <a:t>．实验完成</a:t>
            </a:r>
          </a:p>
          <a:p>
            <a:pPr eaLnBrk="1" hangingPunct="1">
              <a:lnSpc>
                <a:spcPts val="2800"/>
              </a:lnSpc>
              <a:buFont typeface="Wingdings" panose="05000000000000000000" pitchFamily="2" charset="2"/>
              <a:buNone/>
            </a:pPr>
            <a:r>
              <a:rPr lang="zh-CN" altLang="en-US" sz="2600" b="1">
                <a:latin typeface="仿宋_GB2312" pitchFamily="49" charset="-122"/>
                <a:ea typeface="仿宋_GB2312" pitchFamily="49" charset="-122"/>
              </a:rPr>
              <a:t>    </a:t>
            </a:r>
            <a:r>
              <a:rPr lang="zh-CN" altLang="en-US" sz="2600" b="1">
                <a:solidFill>
                  <a:schemeClr val="folHlink"/>
                </a:solidFill>
                <a:latin typeface="仿宋_GB2312" pitchFamily="49" charset="-122"/>
                <a:ea typeface="仿宋_GB2312" pitchFamily="49" charset="-122"/>
              </a:rPr>
              <a:t>实验完成后，必须经教师检查同意后才能拆除线路，按照要求</a:t>
            </a:r>
            <a:r>
              <a:rPr lang="zh-CN" altLang="en-US" sz="2600" b="1">
                <a:solidFill>
                  <a:schemeClr val="accent2"/>
                </a:solidFill>
                <a:latin typeface="仿宋_GB2312" pitchFamily="49" charset="-122"/>
                <a:ea typeface="仿宋_GB2312" pitchFamily="49" charset="-122"/>
              </a:rPr>
              <a:t>清理实验现场，关闭电源、整理仪器和桌椅。</a:t>
            </a:r>
          </a:p>
          <a:p>
            <a:pPr eaLnBrk="1" hangingPunct="1">
              <a:lnSpc>
                <a:spcPts val="2800"/>
              </a:lnSpc>
              <a:buFont typeface="Wingdings" panose="05000000000000000000" pitchFamily="2" charset="2"/>
              <a:buNone/>
            </a:pPr>
            <a:r>
              <a:rPr lang="en-US" altLang="zh-CN" sz="2600" b="1">
                <a:solidFill>
                  <a:schemeClr val="accent2"/>
                </a:solidFill>
                <a:latin typeface="仿宋_GB2312" pitchFamily="49" charset="-122"/>
                <a:ea typeface="仿宋_GB2312" pitchFamily="49" charset="-122"/>
              </a:rPr>
              <a:t>4</a:t>
            </a:r>
            <a:r>
              <a:rPr lang="zh-CN" altLang="en-US" sz="2600" b="1">
                <a:solidFill>
                  <a:schemeClr val="accent2"/>
                </a:solidFill>
                <a:latin typeface="仿宋_GB2312" pitchFamily="49" charset="-122"/>
                <a:ea typeface="仿宋_GB2312" pitchFamily="49" charset="-122"/>
              </a:rPr>
              <a:t>．实验报告</a:t>
            </a:r>
          </a:p>
          <a:p>
            <a:pPr eaLnBrk="1" hangingPunct="1">
              <a:lnSpc>
                <a:spcPts val="2800"/>
              </a:lnSpc>
              <a:buFont typeface="Wingdings" panose="05000000000000000000" pitchFamily="2" charset="2"/>
              <a:buNone/>
            </a:pPr>
            <a:r>
              <a:rPr lang="zh-CN" altLang="en-US" sz="2600" b="1">
                <a:latin typeface="仿宋_GB2312" pitchFamily="49" charset="-122"/>
                <a:ea typeface="仿宋_GB2312" pitchFamily="49" charset="-122"/>
              </a:rPr>
              <a:t>       </a:t>
            </a:r>
            <a:r>
              <a:rPr lang="zh-CN" altLang="en-US" sz="2600" b="1">
                <a:solidFill>
                  <a:schemeClr val="folHlink"/>
                </a:solidFill>
                <a:latin typeface="仿宋_GB2312" pitchFamily="49" charset="-122"/>
                <a:ea typeface="仿宋_GB2312" pitchFamily="49" charset="-122"/>
              </a:rPr>
              <a:t>作为一个工程技术人员必须具有撰写实验报告这种技术文件的能力。</a:t>
            </a:r>
          </a:p>
          <a:p>
            <a:pPr eaLnBrk="1" hangingPunct="1">
              <a:lnSpc>
                <a:spcPts val="2800"/>
              </a:lnSpc>
              <a:buFont typeface="Wingdings" panose="05000000000000000000" pitchFamily="2" charset="2"/>
              <a:buNone/>
            </a:pPr>
            <a:r>
              <a:rPr lang="en-US" altLang="zh-CN" sz="2600" b="1">
                <a:solidFill>
                  <a:schemeClr val="folHlink"/>
                </a:solidFill>
                <a:latin typeface="仿宋_GB2312" pitchFamily="49" charset="-122"/>
                <a:ea typeface="仿宋_GB2312" pitchFamily="49" charset="-122"/>
              </a:rPr>
              <a:t>(1)</a:t>
            </a:r>
            <a:r>
              <a:rPr lang="zh-CN" altLang="en-US" sz="2600" b="1">
                <a:solidFill>
                  <a:schemeClr val="folHlink"/>
                </a:solidFill>
                <a:latin typeface="仿宋_GB2312" pitchFamily="49" charset="-122"/>
                <a:ea typeface="仿宋_GB2312" pitchFamily="49" charset="-122"/>
              </a:rPr>
              <a:t>实验报告内容</a:t>
            </a:r>
          </a:p>
          <a:p>
            <a:pPr eaLnBrk="1" hangingPunct="1">
              <a:lnSpc>
                <a:spcPts val="2800"/>
              </a:lnSpc>
              <a:buFont typeface="Wingdings" panose="05000000000000000000" pitchFamily="2" charset="2"/>
              <a:buNone/>
            </a:pPr>
            <a:r>
              <a:rPr lang="zh-CN" altLang="en-US" sz="2600" b="1">
                <a:solidFill>
                  <a:schemeClr val="folHlink"/>
                </a:solidFill>
                <a:latin typeface="仿宋_GB2312" pitchFamily="49" charset="-122"/>
                <a:ea typeface="仿宋_GB2312" pitchFamily="49" charset="-122"/>
              </a:rPr>
              <a:t>①列出实验条件，包括何日何时与何人共同完成什么实验，当时的环境条件，使用仪器名称及编号等。</a:t>
            </a:r>
          </a:p>
          <a:p>
            <a:pPr eaLnBrk="1" hangingPunct="1">
              <a:lnSpc>
                <a:spcPts val="2800"/>
              </a:lnSpc>
              <a:buFont typeface="Wingdings" panose="05000000000000000000" pitchFamily="2" charset="2"/>
              <a:buNone/>
            </a:pPr>
            <a:r>
              <a:rPr lang="zh-CN" altLang="en-US" sz="2600" b="1">
                <a:solidFill>
                  <a:schemeClr val="folHlink"/>
                </a:solidFill>
                <a:latin typeface="仿宋_GB2312" pitchFamily="49" charset="-122"/>
                <a:ea typeface="仿宋_GB2312" pitchFamily="49" charset="-122"/>
              </a:rPr>
              <a:t>②认真整理和处理测试的数据和用坐标纸描绘的波形，并列出表格或用坐标纸画出曲线。</a:t>
            </a:r>
          </a:p>
        </p:txBody>
      </p:sp>
      <p:sp>
        <p:nvSpPr>
          <p:cNvPr id="11267" name="Rectangle 4">
            <a:extLst>
              <a:ext uri="{FF2B5EF4-FFF2-40B4-BE49-F238E27FC236}">
                <a16:creationId xmlns:a16="http://schemas.microsoft.com/office/drawing/2014/main" id="{181E8B2B-92FC-8E1B-1B12-F5544142F683}"/>
              </a:ext>
            </a:extLst>
          </p:cNvPr>
          <p:cNvSpPr>
            <a:spLocks noGrp="1" noChangeArrowheads="1"/>
          </p:cNvSpPr>
          <p:nvPr>
            <p:ph type="title"/>
          </p:nvPr>
        </p:nvSpPr>
        <p:spPr>
          <a:xfrm>
            <a:off x="1331913" y="525463"/>
            <a:ext cx="8001000" cy="433387"/>
          </a:xfrm>
        </p:spPr>
        <p:txBody>
          <a:bodyPr/>
          <a:lstStyle/>
          <a:p>
            <a:pPr eaLnBrk="1" hangingPunct="1"/>
            <a:r>
              <a:rPr lang="zh-CN" altLang="en-US" sz="3400" b="1">
                <a:solidFill>
                  <a:srgbClr val="0000FF"/>
                </a:solidFill>
              </a:rPr>
              <a:t>二、 电子技术基础实验的一般要求</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004E9085-3585-4A1D-9B3D-A99DD9328ACC}"/>
              </a:ext>
            </a:extLst>
          </p:cNvPr>
          <p:cNvSpPr>
            <a:spLocks noGrp="1" noChangeArrowheads="1"/>
          </p:cNvSpPr>
          <p:nvPr>
            <p:ph idx="1"/>
          </p:nvPr>
        </p:nvSpPr>
        <p:spPr/>
        <p:txBody>
          <a:bodyPr/>
          <a:lstStyle/>
          <a:p>
            <a:pPr eaLnBrk="1" hangingPunct="1">
              <a:buFont typeface="Wingdings" panose="05000000000000000000" pitchFamily="2" charset="2"/>
              <a:buNone/>
            </a:pPr>
            <a:r>
              <a:rPr lang="en-US" altLang="zh-CN" sz="3200" b="1">
                <a:solidFill>
                  <a:schemeClr val="accent2"/>
                </a:solidFill>
                <a:latin typeface="仿宋_GB2312" pitchFamily="49" charset="-122"/>
                <a:ea typeface="仿宋_GB2312" pitchFamily="49" charset="-122"/>
              </a:rPr>
              <a:t>5</a:t>
            </a:r>
            <a:r>
              <a:rPr lang="zh-CN" altLang="en-US" sz="3200" b="1">
                <a:solidFill>
                  <a:schemeClr val="accent2"/>
                </a:solidFill>
                <a:latin typeface="仿宋_GB2312" pitchFamily="49" charset="-122"/>
                <a:ea typeface="仿宋_GB2312" pitchFamily="49" charset="-122"/>
              </a:rPr>
              <a:t>．实验成绩：</a:t>
            </a:r>
          </a:p>
          <a:p>
            <a:pPr eaLnBrk="1" hangingPunct="1">
              <a:buFont typeface="Wingdings" panose="05000000000000000000" pitchFamily="2" charset="2"/>
              <a:buNone/>
            </a:pPr>
            <a:r>
              <a:rPr lang="zh-CN" altLang="en-US" sz="3200" b="1">
                <a:solidFill>
                  <a:schemeClr val="folHlink"/>
                </a:solidFill>
                <a:latin typeface="仿宋_GB2312" pitchFamily="49" charset="-122"/>
                <a:ea typeface="仿宋_GB2312" pitchFamily="49" charset="-122"/>
              </a:rPr>
              <a:t>（</a:t>
            </a:r>
            <a:r>
              <a:rPr lang="en-US" altLang="zh-CN" sz="3200" b="1">
                <a:solidFill>
                  <a:schemeClr val="folHlink"/>
                </a:solidFill>
                <a:latin typeface="仿宋_GB2312" pitchFamily="49" charset="-122"/>
                <a:ea typeface="仿宋_GB2312" pitchFamily="49" charset="-122"/>
              </a:rPr>
              <a:t>1</a:t>
            </a:r>
            <a:r>
              <a:rPr lang="zh-CN" altLang="en-US" sz="3200" b="1">
                <a:solidFill>
                  <a:schemeClr val="folHlink"/>
                </a:solidFill>
                <a:latin typeface="仿宋_GB2312" pitchFamily="49" charset="-122"/>
                <a:ea typeface="仿宋_GB2312" pitchFamily="49" charset="-122"/>
              </a:rPr>
              <a:t>）电子技术基础实验：共计</a:t>
            </a:r>
            <a:r>
              <a:rPr lang="en-US" altLang="zh-CN" sz="3200" b="1">
                <a:solidFill>
                  <a:schemeClr val="folHlink"/>
                </a:solidFill>
                <a:latin typeface="仿宋_GB2312" pitchFamily="49" charset="-122"/>
                <a:ea typeface="仿宋_GB2312" pitchFamily="49" charset="-122"/>
              </a:rPr>
              <a:t>16</a:t>
            </a:r>
            <a:r>
              <a:rPr lang="zh-CN" altLang="en-US" sz="3200" b="1">
                <a:solidFill>
                  <a:schemeClr val="folHlink"/>
                </a:solidFill>
                <a:latin typeface="仿宋_GB2312" pitchFamily="49" charset="-122"/>
                <a:ea typeface="仿宋_GB2312" pitchFamily="49" charset="-122"/>
              </a:rPr>
              <a:t>学时，分</a:t>
            </a:r>
            <a:r>
              <a:rPr lang="en-US" altLang="zh-CN" sz="3200" b="1">
                <a:solidFill>
                  <a:schemeClr val="folHlink"/>
                </a:solidFill>
                <a:latin typeface="仿宋_GB2312" pitchFamily="49" charset="-122"/>
                <a:ea typeface="仿宋_GB2312" pitchFamily="49" charset="-122"/>
              </a:rPr>
              <a:t>4</a:t>
            </a:r>
            <a:r>
              <a:rPr lang="zh-CN" altLang="en-US" sz="3200" b="1">
                <a:solidFill>
                  <a:schemeClr val="folHlink"/>
                </a:solidFill>
                <a:latin typeface="仿宋_GB2312" pitchFamily="49" charset="-122"/>
                <a:ea typeface="仿宋_GB2312" pitchFamily="49" charset="-122"/>
              </a:rPr>
              <a:t>次实验完成。</a:t>
            </a:r>
          </a:p>
          <a:p>
            <a:pPr eaLnBrk="1" hangingPunct="1">
              <a:buFont typeface="Wingdings" panose="05000000000000000000" pitchFamily="2" charset="2"/>
              <a:buNone/>
            </a:pPr>
            <a:r>
              <a:rPr lang="zh-CN" altLang="en-US" sz="3200" b="1">
                <a:solidFill>
                  <a:schemeClr val="folHlink"/>
                </a:solidFill>
                <a:latin typeface="仿宋_GB2312" pitchFamily="49" charset="-122"/>
                <a:ea typeface="仿宋_GB2312" pitchFamily="49" charset="-122"/>
              </a:rPr>
              <a:t>（</a:t>
            </a:r>
            <a:r>
              <a:rPr lang="en-US" altLang="zh-CN" sz="3200" b="1">
                <a:solidFill>
                  <a:schemeClr val="folHlink"/>
                </a:solidFill>
                <a:latin typeface="仿宋_GB2312" pitchFamily="49" charset="-122"/>
                <a:ea typeface="仿宋_GB2312" pitchFamily="49" charset="-122"/>
              </a:rPr>
              <a:t>2</a:t>
            </a:r>
            <a:r>
              <a:rPr lang="zh-CN" altLang="en-US" sz="3200" b="1">
                <a:solidFill>
                  <a:schemeClr val="folHlink"/>
                </a:solidFill>
                <a:latin typeface="仿宋_GB2312" pitchFamily="49" charset="-122"/>
                <a:ea typeface="仿宋_GB2312" pitchFamily="49" charset="-122"/>
              </a:rPr>
              <a:t>）如某个实验项目成绩评定不合格，必须通过补做达到合格后才能授予学分。</a:t>
            </a:r>
          </a:p>
        </p:txBody>
      </p:sp>
      <p:sp>
        <p:nvSpPr>
          <p:cNvPr id="12291" name="Rectangle 4">
            <a:extLst>
              <a:ext uri="{FF2B5EF4-FFF2-40B4-BE49-F238E27FC236}">
                <a16:creationId xmlns:a16="http://schemas.microsoft.com/office/drawing/2014/main" id="{8C935D0C-E126-A73F-FAEF-A027587E2FAA}"/>
              </a:ext>
            </a:extLst>
          </p:cNvPr>
          <p:cNvSpPr>
            <a:spLocks noGrp="1" noChangeArrowheads="1"/>
          </p:cNvSpPr>
          <p:nvPr>
            <p:ph type="title"/>
          </p:nvPr>
        </p:nvSpPr>
        <p:spPr>
          <a:xfrm>
            <a:off x="1154113" y="404813"/>
            <a:ext cx="8001000" cy="504825"/>
          </a:xfrm>
        </p:spPr>
        <p:txBody>
          <a:bodyPr/>
          <a:lstStyle/>
          <a:p>
            <a:pPr eaLnBrk="1" hangingPunct="1"/>
            <a:r>
              <a:rPr lang="zh-CN" altLang="en-US" sz="3400" b="1">
                <a:solidFill>
                  <a:srgbClr val="0000FF"/>
                </a:solidFill>
              </a:rPr>
              <a:t>二、 电子技术基础实验的一般要求</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表格占位符 28673">
            <a:extLst>
              <a:ext uri="{FF2B5EF4-FFF2-40B4-BE49-F238E27FC236}">
                <a16:creationId xmlns:a16="http://schemas.microsoft.com/office/drawing/2014/main" id="{6464D717-2C91-EB27-BD46-D4FEE3456F4A}"/>
              </a:ext>
            </a:extLst>
          </p:cNvPr>
          <p:cNvGraphicFramePr>
            <a:graphicFrameLocks noGrp="1"/>
          </p:cNvGraphicFramePr>
          <p:nvPr>
            <p:ph type="tbl" idx="1"/>
          </p:nvPr>
        </p:nvGraphicFramePr>
        <p:xfrm>
          <a:off x="395288" y="1628775"/>
          <a:ext cx="8424862" cy="3190875"/>
        </p:xfrm>
        <a:graphic>
          <a:graphicData uri="http://schemas.openxmlformats.org/drawingml/2006/table">
            <a:tbl>
              <a:tblPr/>
              <a:tblGrid>
                <a:gridCol w="2570163">
                  <a:extLst>
                    <a:ext uri="{9D8B030D-6E8A-4147-A177-3AD203B41FA5}">
                      <a16:colId xmlns:a16="http://schemas.microsoft.com/office/drawing/2014/main" val="20000"/>
                    </a:ext>
                  </a:extLst>
                </a:gridCol>
                <a:gridCol w="5854699">
                  <a:extLst>
                    <a:ext uri="{9D8B030D-6E8A-4147-A177-3AD203B41FA5}">
                      <a16:colId xmlns:a16="http://schemas.microsoft.com/office/drawing/2014/main" val="20001"/>
                    </a:ext>
                  </a:extLst>
                </a:gridCol>
              </a:tblGrid>
              <a:tr h="885825">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zh-CN" altLang="en-US" sz="2400" b="1" dirty="0">
                          <a:solidFill>
                            <a:srgbClr val="003399"/>
                          </a:solidFill>
                          <a:latin typeface="Arial" panose="020B0604020202020204" pitchFamily="34" charset="0"/>
                        </a:rPr>
                        <a:t>实验一</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zh-CN" altLang="en-US" b="1" dirty="0"/>
                        <a:t>常用仪器使用与电路基本定理的研究</a:t>
                      </a:r>
                      <a:endParaRPr lang="zh-CN" altLang="en-US" sz="2400" b="1" dirty="0">
                        <a:solidFill>
                          <a:srgbClr val="00FF00"/>
                        </a:solidFill>
                        <a:latin typeface="Arial" panose="020B0604020202020204" pitchFamily="34" charset="0"/>
                      </a:endParaRP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6763">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zh-CN" altLang="en-US" sz="2400" b="1" dirty="0">
                          <a:solidFill>
                            <a:srgbClr val="003399"/>
                          </a:solidFill>
                          <a:latin typeface="Arial" panose="020B0604020202020204" pitchFamily="34" charset="0"/>
                        </a:rPr>
                        <a:t>实验二</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en-US" altLang="zh-CN" b="1" dirty="0"/>
                        <a:t>RC</a:t>
                      </a:r>
                      <a:r>
                        <a:rPr lang="zh-CN" altLang="en-US" b="1" dirty="0"/>
                        <a:t>网络频率特性的研究</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9937">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zh-CN" altLang="en-US" sz="2400" b="1" dirty="0">
                          <a:solidFill>
                            <a:srgbClr val="003399"/>
                          </a:solidFill>
                          <a:latin typeface="Arial" panose="020B0604020202020204" pitchFamily="34" charset="0"/>
                        </a:rPr>
                        <a:t>实验三</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zh-CN" altLang="en-US" b="1" dirty="0"/>
                        <a:t>集成运放在信息运算方面的应用</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8350">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zh-CN" altLang="en-US" sz="2400" b="1" dirty="0">
                          <a:solidFill>
                            <a:srgbClr val="003399"/>
                          </a:solidFill>
                          <a:latin typeface="Arial" panose="020B0604020202020204" pitchFamily="34" charset="0"/>
                        </a:rPr>
                        <a:t>实验四</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tc>
                  <a:txBody>
                    <a:bodyPr/>
                    <a:lstStyle>
                      <a:lvl1pPr marL="469900" lvl="0" indent="-469900" algn="l" rtl="0" eaLnBrk="0" fontAlgn="base" hangingPunct="0">
                        <a:spcBef>
                          <a:spcPct val="20000"/>
                        </a:spcBef>
                        <a:spcAft>
                          <a:spcPct val="0"/>
                        </a:spcAft>
                        <a:buClr>
                          <a:schemeClr val="accent2"/>
                        </a:buClr>
                        <a:buFont typeface="Wingdings" panose="05000000000000000000" pitchFamily="2" charset="2"/>
                        <a:buChar char="o"/>
                        <a:defRPr sz="2600">
                          <a:solidFill>
                            <a:schemeClr val="tx1"/>
                          </a:solidFill>
                          <a:latin typeface="+mn-lt"/>
                          <a:ea typeface="+mn-ea"/>
                          <a:cs typeface="+mn-cs"/>
                        </a:defRPr>
                      </a:lvl1pPr>
                      <a:lvl2pPr marL="908050" lvl="1" indent="-436880" algn="l" rtl="0" eaLnBrk="0" fontAlgn="base" hangingPunct="0">
                        <a:spcBef>
                          <a:spcPct val="20000"/>
                        </a:spcBef>
                        <a:spcAft>
                          <a:spcPct val="0"/>
                        </a:spcAft>
                        <a:buClr>
                          <a:schemeClr val="accent2"/>
                        </a:buClr>
                        <a:buFont typeface="Wingdings" panose="05000000000000000000" pitchFamily="2" charset="2"/>
                        <a:buChar char="n"/>
                        <a:defRPr sz="2200">
                          <a:solidFill>
                            <a:schemeClr val="tx1"/>
                          </a:solidFill>
                          <a:latin typeface="+mn-lt"/>
                          <a:ea typeface="+mn-ea"/>
                        </a:defRPr>
                      </a:lvl2pPr>
                      <a:lvl3pPr marL="1304925" lvl="2" indent="-395605" algn="l" rtl="0" eaLnBrk="0" fontAlgn="base" hangingPunct="0">
                        <a:spcBef>
                          <a:spcPct val="20000"/>
                        </a:spcBef>
                        <a:spcAft>
                          <a:spcPct val="0"/>
                        </a:spcAft>
                        <a:buClr>
                          <a:schemeClr val="accent2"/>
                        </a:buClr>
                        <a:buFont typeface="Wingdings" panose="05000000000000000000" pitchFamily="2" charset="2"/>
                        <a:buChar char="o"/>
                        <a:defRPr sz="2100">
                          <a:solidFill>
                            <a:schemeClr val="tx1"/>
                          </a:solidFill>
                          <a:latin typeface="+mn-lt"/>
                          <a:ea typeface="+mn-ea"/>
                        </a:defRPr>
                      </a:lvl3pPr>
                      <a:lvl4pPr marL="1694180" lvl="3" indent="-387350" algn="l" rtl="0" eaLnBrk="0" fontAlgn="base" hangingPunct="0">
                        <a:spcBef>
                          <a:spcPct val="20000"/>
                        </a:spcBef>
                        <a:spcAft>
                          <a:spcPct val="0"/>
                        </a:spcAft>
                        <a:buClr>
                          <a:schemeClr val="accent2"/>
                        </a:buClr>
                        <a:buFont typeface="Wingdings" panose="05000000000000000000" pitchFamily="2" charset="2"/>
                        <a:buChar char="n"/>
                        <a:defRPr sz="1800">
                          <a:solidFill>
                            <a:schemeClr val="tx1"/>
                          </a:solidFill>
                          <a:latin typeface="+mn-lt"/>
                          <a:ea typeface="+mn-ea"/>
                        </a:defRPr>
                      </a:lvl4pPr>
                      <a:lvl5pPr marL="2094230" lvl="4" indent="-398780" algn="l" rtl="0" eaLnBrk="0" fontAlgn="base" hangingPunct="0">
                        <a:spcBef>
                          <a:spcPct val="25000"/>
                        </a:spcBef>
                        <a:spcAft>
                          <a:spcPct val="0"/>
                        </a:spcAft>
                        <a:buClr>
                          <a:schemeClr val="accent2"/>
                        </a:buClr>
                        <a:buFont typeface="Wingdings" panose="05000000000000000000" pitchFamily="2" charset="2"/>
                        <a:buChar char="§"/>
                        <a:defRPr sz="1800">
                          <a:solidFill>
                            <a:schemeClr val="tx1"/>
                          </a:solidFill>
                          <a:latin typeface="+mn-lt"/>
                          <a:ea typeface="+mn-ea"/>
                        </a:defRPr>
                      </a:lvl5pPr>
                    </a:lstStyle>
                    <a:p>
                      <a:pPr lvl="0" algn="ctr" eaLnBrk="1" hangingPunct="1">
                        <a:spcBef>
                          <a:spcPct val="0"/>
                        </a:spcBef>
                        <a:buClrTx/>
                        <a:buNone/>
                      </a:pPr>
                      <a:r>
                        <a:rPr lang="en-US" altLang="zh-CN" sz="2600" b="1" kern="1200" dirty="0">
                          <a:solidFill>
                            <a:schemeClr val="tx1"/>
                          </a:solidFill>
                          <a:latin typeface="+mn-lt"/>
                          <a:ea typeface="+mn-ea"/>
                          <a:cs typeface="+mn-cs"/>
                        </a:rPr>
                        <a:t>MULTISIM</a:t>
                      </a:r>
                      <a:r>
                        <a:rPr lang="zh-CN" altLang="en-US" sz="2600" b="1" kern="1200" dirty="0">
                          <a:solidFill>
                            <a:schemeClr val="tx1"/>
                          </a:solidFill>
                          <a:latin typeface="+mn-lt"/>
                          <a:ea typeface="+mn-ea"/>
                          <a:cs typeface="+mn-cs"/>
                        </a:rPr>
                        <a:t>的应用</a:t>
                      </a:r>
                    </a:p>
                  </a:txBody>
                  <a:tcPr anchor="ctr">
                    <a:lnL w="28575" cap="flat" cmpd="sng">
                      <a:solidFill>
                        <a:srgbClr val="003399"/>
                      </a:solidFill>
                      <a:prstDash val="solid"/>
                      <a:headEnd type="none" w="med" len="med"/>
                      <a:tailEnd type="none" w="med" len="med"/>
                    </a:lnL>
                    <a:lnR w="28575" cap="flat" cmpd="sng">
                      <a:solidFill>
                        <a:srgbClr val="003399"/>
                      </a:solidFill>
                      <a:prstDash val="solid"/>
                      <a:headEnd type="none" w="med" len="med"/>
                      <a:tailEnd type="none" w="med" len="med"/>
                    </a:lnR>
                    <a:lnT w="28575" cap="flat" cmpd="sng">
                      <a:solidFill>
                        <a:srgbClr val="003399"/>
                      </a:solidFill>
                      <a:prstDash val="solid"/>
                      <a:headEnd type="none" w="med" len="med"/>
                      <a:tailEnd type="none" w="med" len="med"/>
                    </a:lnT>
                    <a:lnB w="28575" cap="flat" cmpd="sng">
                      <a:solidFill>
                        <a:srgbClr val="003399"/>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331" name="Rectangle 119">
            <a:extLst>
              <a:ext uri="{FF2B5EF4-FFF2-40B4-BE49-F238E27FC236}">
                <a16:creationId xmlns:a16="http://schemas.microsoft.com/office/drawing/2014/main" id="{7BC9B659-A36A-D5A3-9688-28AF7F27776A}"/>
              </a:ext>
            </a:extLst>
          </p:cNvPr>
          <p:cNvSpPr>
            <a:spLocks noGrp="1" noChangeArrowheads="1"/>
          </p:cNvSpPr>
          <p:nvPr>
            <p:ph type="title"/>
          </p:nvPr>
        </p:nvSpPr>
        <p:spPr/>
        <p:txBody>
          <a:bodyPr/>
          <a:lstStyle/>
          <a:p>
            <a:pPr algn="ctr" eaLnBrk="1" hangingPunct="1"/>
            <a:r>
              <a:rPr lang="zh-CN" altLang="en-US" b="1">
                <a:solidFill>
                  <a:srgbClr val="0000FF"/>
                </a:solidFill>
              </a:rPr>
              <a:t>三、本实验教学计划</a:t>
            </a:r>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8100" cap="flat" cmpd="sng" algn="ctr">
          <a:solidFill>
            <a:srgbClr val="FF0000"/>
          </a:solidFill>
          <a:prstDash val="solid"/>
          <a:round/>
          <a:headEnd type="none" w="med" len="med"/>
          <a:tailEnd type="triangle" w="med" len="med"/>
        </a:ln>
      </a:spPr>
      <a:bodyPr vert="horz" wrap="square" lIns="90000" tIns="46800" rIns="90000" bIns="4680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CCFFFF"/>
        </a:solidFill>
        <a:ln w="38100" cap="flat" cmpd="sng" algn="ctr">
          <a:solidFill>
            <a:srgbClr val="FF0000"/>
          </a:solidFill>
          <a:prstDash val="solid"/>
          <a:round/>
          <a:headEnd type="none" w="med" len="med"/>
          <a:tailEnd type="triangle" w="med" len="med"/>
        </a:ln>
      </a:spPr>
      <a:bodyPr vert="horz" wrap="square" lIns="90000" tIns="46800" rIns="90000" bIns="4680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Verdana" panose="020B060403050404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Profile</Template>
  <TotalTime>451</TotalTime>
  <Pages>0</Pages>
  <Words>3813</Words>
  <Characters>0</Characters>
  <Application>Microsoft Office PowerPoint</Application>
  <DocSecurity>0</DocSecurity>
  <PresentationFormat>全屏显示(4:3)</PresentationFormat>
  <Lines>0</Lines>
  <Paragraphs>274</Paragraphs>
  <Slides>52</Slides>
  <Notes>4</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52</vt:i4>
      </vt:variant>
    </vt:vector>
  </HeadingPairs>
  <TitlesOfParts>
    <vt:vector size="70" baseType="lpstr">
      <vt:lpstr>Verdana</vt:lpstr>
      <vt:lpstr>宋体</vt:lpstr>
      <vt:lpstr>Arial</vt:lpstr>
      <vt:lpstr>Wingdings</vt:lpstr>
      <vt:lpstr>Calibri</vt:lpstr>
      <vt:lpstr>仿宋_GB2312</vt:lpstr>
      <vt:lpstr>黑体</vt:lpstr>
      <vt:lpstr>华文行楷</vt:lpstr>
      <vt:lpstr>楷体_GB2312</vt:lpstr>
      <vt:lpstr>Times New Roman</vt:lpstr>
      <vt:lpstr>Trebuchet MS</vt:lpstr>
      <vt:lpstr>华文新魏</vt:lpstr>
      <vt:lpstr>华文中宋</vt:lpstr>
      <vt:lpstr>Profile</vt:lpstr>
      <vt:lpstr>Microsoft Word Picture</vt:lpstr>
      <vt:lpstr>VISIO 5 Drawing</vt:lpstr>
      <vt:lpstr>Microsoft Visio 2003-2010 Drawing</vt:lpstr>
      <vt:lpstr>Equation.DSMT4</vt:lpstr>
      <vt:lpstr>电子技术基础 实验一</vt:lpstr>
      <vt:lpstr>PowerPoint 演示文稿</vt:lpstr>
      <vt:lpstr>PowerPoint 演示文稿</vt:lpstr>
      <vt:lpstr>一、 电子技术基础实验的目的和意义</vt:lpstr>
      <vt:lpstr>二、 电子技术基础实验的一般要求</vt:lpstr>
      <vt:lpstr>二、 电子技术基础实验的一般要求</vt:lpstr>
      <vt:lpstr>二、 电子技术基础实验的一般要求</vt:lpstr>
      <vt:lpstr>二、 电子技术基础实验的一般要求</vt:lpstr>
      <vt:lpstr>三、本实验教学计划</vt:lpstr>
      <vt:lpstr>PowerPoint 演示文稿</vt:lpstr>
      <vt:lpstr>PowerPoint 演示文稿</vt:lpstr>
      <vt:lpstr>一、数字万用表</vt:lpstr>
      <vt:lpstr>数字万用表的使用</vt:lpstr>
      <vt:lpstr>PowerPoint 演示文稿</vt:lpstr>
      <vt:lpstr>PowerPoint 演示文稿</vt:lpstr>
      <vt:lpstr>PowerPoint 演示文稿</vt:lpstr>
      <vt:lpstr>PowerPoint 演示文稿</vt:lpstr>
      <vt:lpstr>二、直流稳压电源</vt:lpstr>
      <vt:lpstr>GPD-3303简介</vt:lpstr>
      <vt:lpstr>2、GPD-3303面板介绍</vt:lpstr>
      <vt:lpstr>三、实验电路板</vt:lpstr>
      <vt:lpstr>PowerPoint 演示文稿</vt:lpstr>
      <vt:lpstr>PowerPoint 演示文稿</vt:lpstr>
      <vt:lpstr> 一、常用元器件的识别与检测</vt:lpstr>
      <vt:lpstr>⑵电阻器的外形与符号 </vt:lpstr>
      <vt:lpstr>⑶电阻器的主要参数</vt:lpstr>
      <vt:lpstr>2）额定功率</vt:lpstr>
      <vt:lpstr>⑷ 电阻器的标注方法 </vt:lpstr>
      <vt:lpstr>PowerPoint 演示文稿</vt:lpstr>
      <vt:lpstr>        3.电容器</vt:lpstr>
      <vt:lpstr>1）外形与符号：</vt:lpstr>
      <vt:lpstr> 2)电容器的主要性能参数</vt:lpstr>
      <vt:lpstr>        3)电容器的标注方法</vt:lpstr>
      <vt:lpstr>PowerPoint 演示文稿</vt:lpstr>
      <vt:lpstr>     二 、 线性网络几个定理的研究</vt:lpstr>
      <vt:lpstr>PowerPoint 演示文稿</vt:lpstr>
      <vt:lpstr>PowerPoint 演示文稿</vt:lpstr>
      <vt:lpstr>PowerPoint 演示文稿</vt:lpstr>
      <vt:lpstr>PowerPoint 演示文稿</vt:lpstr>
      <vt:lpstr>　   输入端电阻Ri的测量方法 </vt:lpstr>
      <vt:lpstr>PowerPoint 演示文稿</vt:lpstr>
      <vt:lpstr>  （二）实验内容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syzx</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电子技术基础实验（一） 常用电子仪器的使用</dc:title>
  <dc:subject/>
  <dc:creator>Billy</dc:creator>
  <cp:keywords/>
  <dc:description/>
  <cp:lastModifiedBy>xie huan</cp:lastModifiedBy>
  <cp:revision>288</cp:revision>
  <dcterms:created xsi:type="dcterms:W3CDTF">2006-09-05T02:53:11Z</dcterms:created>
  <dcterms:modified xsi:type="dcterms:W3CDTF">2023-10-06T09:35:20Z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